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2" r:id="rId3"/>
    <p:sldId id="301" r:id="rId4"/>
    <p:sldId id="256" r:id="rId5"/>
    <p:sldId id="258" r:id="rId6"/>
    <p:sldId id="263" r:id="rId7"/>
    <p:sldId id="257" r:id="rId8"/>
    <p:sldId id="260" r:id="rId9"/>
    <p:sldId id="261" r:id="rId10"/>
    <p:sldId id="285" r:id="rId11"/>
    <p:sldId id="262" r:id="rId12"/>
    <p:sldId id="269" r:id="rId13"/>
    <p:sldId id="270" r:id="rId14"/>
    <p:sldId id="284" r:id="rId15"/>
    <p:sldId id="271" r:id="rId16"/>
    <p:sldId id="259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904" autoAdjust="0"/>
    <p:restoredTop sz="94660"/>
  </p:normalViewPr>
  <p:slideViewPr>
    <p:cSldViewPr snapToGrid="0">
      <p:cViewPr varScale="1">
        <p:scale>
          <a:sx n="78" d="100"/>
          <a:sy n="78" d="100"/>
        </p:scale>
        <p:origin x="979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lang="en-US">
                <a:solidFill>
                  <a:srgbClr val="FF0000"/>
                </a:solidFill>
              </a:rPr>
              <a:t>Neutron Detector Array NAND</a:t>
            </a:r>
            <a:br>
              <a:rPr lang="en-US">
                <a:solidFill>
                  <a:srgbClr val="FF0000"/>
                </a:solidFill>
              </a:rPr>
            </a:br>
            <a:r>
              <a:rPr lang="en-US" sz="3600">
                <a:solidFill>
                  <a:schemeClr val="accent5">
                    <a:lumMod val="75000"/>
                  </a:schemeClr>
                </a:solidFill>
              </a:rPr>
              <a:t>Ambar Chatterjee</a:t>
            </a:r>
            <a:endParaRPr lang="en-US" sz="360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41350" y="1988820"/>
            <a:ext cx="1905000" cy="2219325"/>
          </a:xfrm>
          <a:prstGeom prst="rect">
            <a:avLst/>
          </a:prstGeom>
        </p:spPr>
      </p:pic>
      <p:sp>
        <p:nvSpPr>
          <p:cNvPr id="5" name="Text Box 4"/>
          <p:cNvSpPr txBox="1"/>
          <p:nvPr/>
        </p:nvSpPr>
        <p:spPr>
          <a:xfrm>
            <a:off x="3791585" y="4208145"/>
            <a:ext cx="615061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400">
                <a:solidFill>
                  <a:srgbClr val="0070C0"/>
                </a:solidFill>
              </a:rPr>
              <a:t>All the files used here are available at</a:t>
            </a:r>
            <a:endParaRPr lang="en-US" sz="2400">
              <a:solidFill>
                <a:srgbClr val="0070C0"/>
              </a:solidFill>
            </a:endParaRPr>
          </a:p>
          <a:p>
            <a:r>
              <a:rPr lang="en-US" sz="2400">
                <a:solidFill>
                  <a:srgbClr val="0070C0"/>
                </a:solidFill>
              </a:rPr>
              <a:t>http://www.ambar-chatterjee.com</a:t>
            </a:r>
            <a:endParaRPr lang="en-US" sz="2400">
              <a:solidFill>
                <a:srgbClr val="0070C0"/>
              </a:solidFill>
            </a:endParaRPr>
          </a:p>
          <a:p>
            <a:r>
              <a:rPr lang="en-US" sz="2400">
                <a:solidFill>
                  <a:srgbClr val="0070C0"/>
                </a:solidFill>
              </a:rPr>
              <a:t>Questions?</a:t>
            </a:r>
            <a:endParaRPr lang="en-US" sz="2400">
              <a:solidFill>
                <a:srgbClr val="0070C0"/>
              </a:solidFill>
            </a:endParaRPr>
          </a:p>
          <a:p>
            <a:r>
              <a:rPr lang="en-US" sz="2400">
                <a:solidFill>
                  <a:srgbClr val="0070C0"/>
                </a:solidFill>
              </a:rPr>
              <a:t>DrAmbar@gmail.com</a:t>
            </a:r>
            <a:endParaRPr lang="en-US" sz="2400">
              <a:solidFill>
                <a:srgbClr val="0070C0"/>
              </a:solidFill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3489960" y="2625725"/>
            <a:ext cx="689483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400">
                <a:solidFill>
                  <a:srgbClr val="0070C0"/>
                </a:solidFill>
              </a:rPr>
              <a:t>Series of video lectures about ROOT analysis of pre-fission neutrons from the NAND Array at IUAC, New Delhi </a:t>
            </a:r>
            <a:endParaRPr lang="en-US" sz="240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Box 1"/>
              <p:cNvSpPr txBox="1"/>
              <p:nvPr/>
            </p:nvSpPr>
            <p:spPr>
              <a:xfrm>
                <a:off x="4411345" y="3494405"/>
                <a:ext cx="7190740" cy="2770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002060"/>
                    </a:solidFill>
                  </a:rPr>
                  <a:t>The diagram shows MWPC1 divided into six sections. The central points of each of the 6 sections is indicated.</a:t>
                </a:r>
                <a:endParaRPr lang="en-US" sz="2400" dirty="0">
                  <a:solidFill>
                    <a:srgbClr val="002060"/>
                  </a:solidFill>
                </a:endParaRPr>
              </a:p>
              <a:p>
                <a:r>
                  <a:rPr lang="en-US" sz="2400" dirty="0">
                    <a:solidFill>
                      <a:srgbClr val="002060"/>
                    </a:solidFill>
                    <a:uFillTx/>
                  </a:rPr>
                  <a:t>We will work out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  <m:t>𝑛𝑓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2060"/>
                    </a:solidFill>
                    <a:uFillTx/>
                  </a:rPr>
                  <a:t> based on the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2060"/>
                        </a:solidFill>
                        <a:uFillTx/>
                        <a:latin typeface="Cambria Math" panose="02040503050406030204" pitchFamily="18" charset="0"/>
                        <a:cs typeface="DejaVu Math TeX Gyre" panose="02000503000000000000" charset="0"/>
                      </a:rPr>
                      <m:t>𝜆</m:t>
                    </m:r>
                    <m:r>
                      <a:rPr lang="en-US" sz="2400" i="1">
                        <a:solidFill>
                          <a:srgbClr val="002060"/>
                        </a:solidFill>
                        <a:uFillTx/>
                        <a:latin typeface="Cambria Math" panose="02040503050406030204" pitchFamily="18" charset="0"/>
                        <a:cs typeface="DejaVu Math TeX Gyre" panose="02000503000000000000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uFillTx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  <m:t>𝑦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  <m:t>𝑀𝑊𝑃𝐶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2060"/>
                    </a:solidFill>
                    <a:uFillTx/>
                  </a:rPr>
                  <a:t> values at the </a:t>
                </a:r>
                <a:r>
                  <a:rPr lang="en-US" sz="2400" dirty="0" err="1">
                    <a:solidFill>
                      <a:srgbClr val="002060"/>
                    </a:solidFill>
                    <a:uFillTx/>
                  </a:rPr>
                  <a:t>centre</a:t>
                </a:r>
                <a:r>
                  <a:rPr lang="en-US" sz="2400" dirty="0">
                    <a:solidFill>
                      <a:srgbClr val="002060"/>
                    </a:solidFill>
                    <a:uFillTx/>
                  </a:rPr>
                  <a:t> of each section of the MWPC.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  <m:t>𝑓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2060"/>
                    </a:solidFill>
                    <a:uFillTx/>
                  </a:rPr>
                  <a:t> we will take f2 as emitted at the folding angle direction.</a:t>
                </a:r>
                <a:endParaRPr lang="en-US" sz="2400" dirty="0">
                  <a:solidFill>
                    <a:srgbClr val="002060"/>
                  </a:solidFill>
                  <a:uFillTx/>
                </a:endParaRPr>
              </a:p>
            </p:txBody>
          </p:sp>
        </mc:Choice>
        <mc:Fallback>
          <p:sp>
            <p:nvSpPr>
              <p:cNvPr id="2" name="Text 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1345" y="3494405"/>
                <a:ext cx="7190740" cy="2770505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arallelogram 3"/>
          <p:cNvSpPr/>
          <p:nvPr/>
        </p:nvSpPr>
        <p:spPr>
          <a:xfrm>
            <a:off x="1132840" y="3953920"/>
            <a:ext cx="2875915" cy="1424940"/>
          </a:xfrm>
          <a:prstGeom prst="parallelogram">
            <a:avLst>
              <a:gd name="adj" fmla="val 757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091690" y="3972970"/>
            <a:ext cx="0" cy="1386840"/>
          </a:xfrm>
          <a:prstGeom prst="line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089910" y="3955825"/>
            <a:ext cx="0" cy="1386840"/>
          </a:xfrm>
          <a:prstGeom prst="line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4" idx="5"/>
            <a:endCxn id="4" idx="2"/>
          </p:cNvCxnSpPr>
          <p:nvPr/>
        </p:nvCxnSpPr>
        <p:spPr>
          <a:xfrm>
            <a:off x="1137920" y="4666390"/>
            <a:ext cx="2865755" cy="0"/>
          </a:xfrm>
          <a:prstGeom prst="line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529715" y="4252110"/>
            <a:ext cx="144000" cy="144000"/>
          </a:xfrm>
          <a:prstGeom prst="ellipse">
            <a:avLst/>
          </a:prstGeom>
          <a:solidFill>
            <a:schemeClr val="accent2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 Box 17"/>
              <p:cNvSpPr txBox="1"/>
              <p:nvPr/>
            </p:nvSpPr>
            <p:spPr>
              <a:xfrm>
                <a:off x="1132840" y="307340"/>
                <a:ext cx="9400689" cy="3295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002060"/>
                    </a:solidFill>
                  </a:rPr>
                  <a:t>In the experiment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2060"/>
                        </a:solidFill>
                        <a:uFillTx/>
                        <a:latin typeface="DejaVu Math TeX Gyre" panose="02000503000000000000" charset="0"/>
                        <a:cs typeface="DejaVu Math TeX Gyre" panose="02000503000000000000" charset="0"/>
                      </a:rPr>
                      <m:t>𝜆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uFillTx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𝑦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𝑀𝑊𝑃𝐶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 will be derived from the MWPC1 signals:</a:t>
                </a:r>
                <a:endParaRPr lang="en-US" sz="2400" dirty="0">
                  <a:solidFill>
                    <a:srgbClr val="002060"/>
                  </a:solidFill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𝜆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=(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𝑀𝑊𝑃𝐶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1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_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𝑋𝑅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−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𝑀𝑊𝑃𝐶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1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_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𝑋𝐿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 ∗ 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𝑋𝐶𝑎𝑙𝑖𝑏</m:t>
                      </m:r>
                    </m:oMath>
                  </m:oMathPara>
                </a14:m>
                <a:endParaRPr lang="en-US" sz="2400" i="1" dirty="0">
                  <a:solidFill>
                    <a:srgbClr val="FF0000"/>
                  </a:solidFill>
                  <a:uFillTx/>
                  <a:cs typeface="DejaVu Math TeX Gyre" panose="02000503000000000000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uFillTx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uFillTx/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𝑦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uFillTx/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𝑀𝑊𝑃𝐶</m:t>
                          </m:r>
                        </m:sub>
                      </m:sSub>
                      <m:r>
                        <a:rPr lang="en-US" sz="2400" i="1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=(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𝑀𝑊𝑃𝐶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1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_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𝑌𝑈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−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𝑀𝑊𝑃𝐶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1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_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𝑌𝐷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 ∗ 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uFillTx/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𝑌𝐶𝑎𝑙𝑖𝑏</m:t>
                      </m:r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  <a:uFillTx/>
                </a:endParaRPr>
              </a:p>
              <a:p>
                <a:r>
                  <a:rPr lang="en-US" sz="2400" dirty="0">
                    <a:solidFill>
                      <a:srgbClr val="002060"/>
                    </a:solidFill>
                    <a:uFillTx/>
                  </a:rPr>
                  <a:t>We will be placing position gates and building coincidence neutron spectra in the ROOT analysis. For each coincidence spectrum we have to work out what are the angles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uFillTx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𝑛𝑓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2060"/>
                    </a:solidFill>
                    <a:uFillTx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uFillTx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𝑛𝑓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uFillTx/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2060"/>
                    </a:solidFill>
                    <a:uFillTx/>
                  </a:rPr>
                  <a:t>. </a:t>
                </a:r>
                <a:endParaRPr lang="en-US" sz="2400" dirty="0">
                  <a:solidFill>
                    <a:srgbClr val="002060"/>
                  </a:solidFill>
                  <a:uFillTx/>
                </a:endParaRPr>
              </a:p>
            </p:txBody>
          </p:sp>
        </mc:Choice>
        <mc:Fallback>
          <p:sp>
            <p:nvSpPr>
              <p:cNvPr id="18" name="Text 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2840" y="307340"/>
                <a:ext cx="9400689" cy="3295650"/>
              </a:xfrm>
              <a:prstGeom prst="rect">
                <a:avLst/>
              </a:prstGeom>
              <a:blipFill rotWithShape="1">
                <a:blip r:embed="rId2"/>
                <a:stretch>
                  <a:fillRect r="2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2"/>
          <p:cNvSpPr/>
          <p:nvPr/>
        </p:nvSpPr>
        <p:spPr>
          <a:xfrm>
            <a:off x="2488935" y="4261073"/>
            <a:ext cx="144000" cy="144000"/>
          </a:xfrm>
          <a:prstGeom prst="ellipse">
            <a:avLst/>
          </a:prstGeom>
          <a:solidFill>
            <a:schemeClr val="accent2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492985" y="4261070"/>
            <a:ext cx="144000" cy="144000"/>
          </a:xfrm>
          <a:prstGeom prst="ellipse">
            <a:avLst/>
          </a:prstGeom>
          <a:solidFill>
            <a:schemeClr val="accent2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520753" y="4924458"/>
            <a:ext cx="144000" cy="144000"/>
          </a:xfrm>
          <a:prstGeom prst="ellipse">
            <a:avLst/>
          </a:prstGeom>
          <a:solidFill>
            <a:schemeClr val="accent2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479973" y="4933421"/>
            <a:ext cx="144000" cy="144000"/>
          </a:xfrm>
          <a:prstGeom prst="ellipse">
            <a:avLst/>
          </a:prstGeom>
          <a:solidFill>
            <a:schemeClr val="accent2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484023" y="4933418"/>
            <a:ext cx="144000" cy="144000"/>
          </a:xfrm>
          <a:prstGeom prst="ellipse">
            <a:avLst/>
          </a:prstGeom>
          <a:solidFill>
            <a:schemeClr val="accent2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771" y="236180"/>
            <a:ext cx="3945395" cy="29286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7469" y="3290772"/>
            <a:ext cx="4086225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dirty="0">
                <a:solidFill>
                  <a:schemeClr val="tx2">
                    <a:lumMod val="75000"/>
                  </a:schemeClr>
                </a:solidFill>
              </a:rPr>
              <a:t>View from above looking down</a:t>
            </a:r>
            <a:endParaRPr lang="en-IN" sz="20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IN" sz="2000" dirty="0">
                <a:solidFill>
                  <a:schemeClr val="tx2">
                    <a:lumMod val="75000"/>
                  </a:schemeClr>
                </a:solidFill>
              </a:rPr>
              <a:t>into scattering chamber</a:t>
            </a:r>
            <a:endParaRPr lang="en-IN" sz="2000" dirty="0">
              <a:solidFill>
                <a:schemeClr val="tx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4244340" y="127635"/>
                <a:ext cx="7753985" cy="4799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000" b="1" dirty="0">
                    <a:solidFill>
                      <a:srgbClr val="FF0000"/>
                    </a:solidFill>
                  </a:rPr>
                  <a:t>Transformation of </a:t>
                </a:r>
                <a14:m>
                  <m:oMath xmlns:m="http://schemas.openxmlformats.org/officeDocument/2006/math">
                    <m:r>
                      <a:rPr lang="en-IN" sz="20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IN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IN" sz="20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IN" sz="2000" b="1" dirty="0">
                    <a:solidFill>
                      <a:srgbClr val="FF0000"/>
                    </a:solidFill>
                  </a:rPr>
                  <a:t>y,d) to (</a:t>
                </a:r>
                <a:r>
                  <a:rPr lang="en-IN" sz="2000" b="1" dirty="0" err="1">
                    <a:solidFill>
                      <a:srgbClr val="FF0000"/>
                    </a:solidFill>
                  </a:rPr>
                  <a:t>x,y,z</a:t>
                </a:r>
                <a:r>
                  <a:rPr lang="en-IN" sz="2000" b="1" dirty="0">
                    <a:solidFill>
                      <a:srgbClr val="FF0000"/>
                    </a:solidFill>
                  </a:rPr>
                  <a:t>) frame</a:t>
                </a:r>
                <a:endParaRPr lang="en-IN" sz="2000" b="1" dirty="0">
                  <a:solidFill>
                    <a:srgbClr val="FF0000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000" i="1" dirty="0">
                              <a:solidFill>
                                <a:srgbClr val="0070C0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n-IN" sz="2000" i="1" dirty="0">
                              <a:solidFill>
                                <a:srgbClr val="0070C0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en-IN" sz="2000" i="1" dirty="0">
                              <a:solidFill>
                                <a:srgbClr val="0070C0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𝑓</m:t>
                          </m:r>
                          <m:r>
                            <a:rPr lang="en-US" altLang="en-IN" sz="2000" i="1" dirty="0">
                              <a:solidFill>
                                <a:srgbClr val="0070C0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1</m:t>
                          </m:r>
                        </m:sub>
                      </m:sSub>
                      <m:r>
                        <a:rPr lang="en-IN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IN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func>
                        <m:funcPr>
                          <m:ctrlPr>
                            <a:rPr lang="en-IN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IN" sz="2000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IN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IN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𝑀𝑊𝑃𝐶</m:t>
                              </m:r>
                            </m:sub>
                          </m:sSub>
                        </m:e>
                      </m:func>
                      <m:r>
                        <a:rPr lang="en-IN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IN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func>
                        <m:funcPr>
                          <m:ctrlPr>
                            <a:rPr lang="en-IN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IN" sz="2000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IN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IN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𝑀𝑊𝑃𝐶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IN" sz="2000" b="0" i="1" smtClean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000" b="0" i="1" smtClean="0">
                              <a:solidFill>
                                <a:srgbClr val="0070C0"/>
                              </a:solidFill>
                              <a:latin typeface="DejaVu Math TeX Gyre" panose="02000503000000000000" charset="0"/>
                              <a:ea typeface="Cambria Math" panose="02040503050406030204" pitchFamily="18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n-IN" sz="2000" b="0" i="1" smtClean="0">
                              <a:solidFill>
                                <a:srgbClr val="0070C0"/>
                              </a:solidFill>
                              <a:latin typeface="DejaVu Math TeX Gyre" panose="02000503000000000000" charset="0"/>
                              <a:ea typeface="Cambria Math" panose="02040503050406030204" pitchFamily="18" charset="0"/>
                              <a:cs typeface="DejaVu Math TeX Gyre" panose="02000503000000000000" charset="0"/>
                            </a:rPr>
                            <m:t>𝑦</m:t>
                          </m:r>
                        </m:e>
                        <m:sub>
                          <m:r>
                            <a:rPr lang="en-US" altLang="en-IN" sz="2000" b="0" i="1" smtClean="0">
                              <a:solidFill>
                                <a:srgbClr val="0070C0"/>
                              </a:solidFill>
                              <a:latin typeface="DejaVu Math TeX Gyre" panose="02000503000000000000" charset="0"/>
                              <a:ea typeface="Cambria Math" panose="02040503050406030204" pitchFamily="18" charset="0"/>
                              <a:cs typeface="DejaVu Math TeX Gyre" panose="02000503000000000000" charset="0"/>
                            </a:rPr>
                            <m:t>𝑓</m:t>
                          </m:r>
                          <m:r>
                            <a:rPr lang="en-US" altLang="en-IN" sz="2000" b="0" i="1" smtClean="0">
                              <a:solidFill>
                                <a:srgbClr val="0070C0"/>
                              </a:solidFill>
                              <a:latin typeface="DejaVu Math TeX Gyre" panose="02000503000000000000" charset="0"/>
                              <a:ea typeface="Cambria Math" panose="02040503050406030204" pitchFamily="18" charset="0"/>
                              <a:cs typeface="DejaVu Math TeX Gyre" panose="02000503000000000000" charset="0"/>
                            </a:rPr>
                            <m:t>1</m:t>
                          </m:r>
                        </m:sub>
                      </m:sSub>
                      <m:r>
                        <a:rPr lang="en-IN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N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IN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𝑀𝑊𝑃𝐶</m:t>
                          </m:r>
                        </m:sub>
                      </m:sSub>
                    </m:oMath>
                  </m:oMathPara>
                </a14:m>
                <a:endParaRPr lang="en-IN" sz="2000" b="0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000" b="0" i="1" dirty="0">
                              <a:solidFill>
                                <a:srgbClr val="0070C0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n-IN" sz="2000" b="0" i="1" dirty="0">
                              <a:solidFill>
                                <a:srgbClr val="0070C0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𝑧</m:t>
                          </m:r>
                        </m:e>
                        <m:sub>
                          <m:r>
                            <a:rPr lang="en-US" altLang="en-IN" sz="2000" b="0" i="1" dirty="0">
                              <a:solidFill>
                                <a:srgbClr val="0070C0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𝑓</m:t>
                          </m:r>
                          <m:r>
                            <a:rPr lang="en-US" altLang="en-IN" sz="2000" b="0" i="1" dirty="0">
                              <a:solidFill>
                                <a:srgbClr val="0070C0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1</m:t>
                          </m:r>
                        </m:sub>
                      </m:sSub>
                      <m:r>
                        <a:rPr lang="en-IN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N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func>
                        <m:funcPr>
                          <m:ctrlPr>
                            <a:rPr lang="en-IN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IN" sz="2000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IN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IN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𝑀𝑊𝑃𝐶</m:t>
                              </m:r>
                            </m:sub>
                          </m:sSub>
                          <m:r>
                            <a:rPr lang="en-IN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IN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func>
                            <m:funcPr>
                              <m:ctrlPr>
                                <a:rPr lang="en-IN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N" sz="2000" b="0" i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IN" sz="20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sz="20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IN" sz="20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𝑀𝑊𝑃𝐶</m:t>
                                  </m:r>
                                </m:sub>
                              </m:sSub>
                            </m:e>
                          </m:func>
                        </m:e>
                      </m:func>
                    </m:oMath>
                  </m:oMathPara>
                </a14:m>
                <a:endParaRPr lang="en-IN" sz="2000" dirty="0">
                  <a:solidFill>
                    <a:srgbClr val="0070C0"/>
                  </a:solidFill>
                </a:endParaRPr>
              </a:p>
              <a:p>
                <a:pPr algn="ctr"/>
                <a:endParaRPr lang="en-IN" sz="2000" dirty="0">
                  <a:solidFill>
                    <a:schemeClr val="tx2"/>
                  </a:solidFill>
                </a:endParaRPr>
              </a:p>
              <a:p>
                <a:pPr indent="0">
                  <a:buFont typeface="Arial" panose="02080604020202020204" pitchFamily="34" charset="0"/>
                  <a:buNone/>
                </a:pPr>
                <a:r>
                  <a:rPr lang="en-IN" sz="2000" dirty="0">
                    <a:solidFill>
                      <a:schemeClr val="tx2"/>
                    </a:solidFill>
                  </a:rPr>
                  <a:t>This is not a unit vector, so normalize it</a:t>
                </a:r>
                <a:endParaRPr lang="en-IN" sz="2000" dirty="0">
                  <a:solidFill>
                    <a:schemeClr val="tx2"/>
                  </a:solidFill>
                </a:endParaRPr>
              </a:p>
              <a:p>
                <a:pPr indent="0">
                  <a:buFont typeface="Arial" panose="02080604020202020204" pitchFamily="34" charset="0"/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IN" sz="2000" dirty="0">
                        <a:solidFill>
                          <a:schemeClr val="tx2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N</m:t>
                    </m:r>
                    <m:r>
                      <a:rPr lang="en-US" altLang="en-IN" sz="2000" dirty="0">
                        <a:solidFill>
                          <a:schemeClr val="tx2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𝑓</m:t>
                            </m:r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𝑓</m:t>
                            </m:r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𝑓</m:t>
                            </m:r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en-IN" sz="2000" dirty="0">
                    <a:solidFill>
                      <a:schemeClr val="tx2"/>
                    </a:solidFill>
                  </a:rPr>
                  <a:t> </a:t>
                </a:r>
                <a:endParaRPr lang="en-US" altLang="en-IN" sz="2000" dirty="0">
                  <a:solidFill>
                    <a:schemeClr val="tx2"/>
                  </a:solidFill>
                </a:endParaRPr>
              </a:p>
              <a:p>
                <a:pPr indent="0">
                  <a:buFont typeface="Arial" panose="02080604020202020204" pitchFamily="34" charset="0"/>
                  <a:buNone/>
                </a:pPr>
                <a:r>
                  <a:rPr lang="en-US" altLang="en-IN" sz="2000" dirty="0">
                    <a:solidFill>
                      <a:schemeClr val="tx2"/>
                    </a:solidFill>
                  </a:rPr>
                  <a:t>replace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𝑥</m:t>
                        </m:r>
                      </m:e>
                      <m:sub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𝑓</m:t>
                        </m:r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en-IN" sz="2000" dirty="0">
                        <a:solidFill>
                          <a:schemeClr val="tx2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by</m:t>
                    </m:r>
                    <m:r>
                      <a:rPr lang="en-US" altLang="en-IN" sz="2000" i="1" dirty="0">
                        <a:solidFill>
                          <a:schemeClr val="tx2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 </m:t>
                    </m:r>
                    <m:sSub>
                      <m:sSubPr>
                        <m:ctrlP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𝑥</m:t>
                        </m:r>
                      </m:e>
                      <m:sub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𝑓</m:t>
                        </m:r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</m:t>
                        </m:r>
                      </m:sub>
                    </m:sSub>
                    <m:r>
                      <a:rPr lang="en-US" altLang="en-IN" sz="2000" i="1" dirty="0">
                        <a:solidFill>
                          <a:schemeClr val="tx2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/</m:t>
                    </m:r>
                    <m:r>
                      <a:rPr lang="en-US" altLang="en-IN" sz="2000" i="1" dirty="0">
                        <a:solidFill>
                          <a:schemeClr val="tx2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𝑁</m:t>
                    </m:r>
                    <m:r>
                      <a:rPr lang="en-US" altLang="en-IN" sz="2000" i="1" dirty="0">
                        <a:solidFill>
                          <a:schemeClr val="tx2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, </m:t>
                    </m:r>
                    <m:sSub>
                      <m:sSubPr>
                        <m:ctrlP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𝑦</m:t>
                        </m:r>
                      </m:e>
                      <m:sub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𝑓</m:t>
                        </m:r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en-IN" sz="2000" dirty="0">
                    <a:solidFill>
                      <a:schemeClr val="tx2"/>
                    </a:solidFill>
                  </a:rPr>
                  <a:t>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𝑦</m:t>
                        </m:r>
                      </m:e>
                      <m:sub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𝑓</m:t>
                        </m:r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</m:t>
                        </m:r>
                      </m:sub>
                    </m:sSub>
                    <m:r>
                      <a:rPr lang="en-US" altLang="en-IN" sz="2000" i="1" dirty="0">
                        <a:solidFill>
                          <a:schemeClr val="tx2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/</m:t>
                    </m:r>
                    <m:r>
                      <a:rPr lang="en-US" altLang="en-IN" sz="2000" i="1" dirty="0">
                        <a:solidFill>
                          <a:schemeClr val="tx2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𝑁</m:t>
                    </m:r>
                    <m:r>
                      <a:rPr lang="en-US" altLang="en-IN" sz="2000" i="1" dirty="0">
                        <a:solidFill>
                          <a:schemeClr val="tx2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 , </m:t>
                    </m:r>
                    <m:sSub>
                      <m:sSubPr>
                        <m:ctrlP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𝑧</m:t>
                        </m:r>
                      </m:e>
                      <m:sub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𝑓</m:t>
                        </m:r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en-IN" sz="2000" dirty="0">
                        <a:solidFill>
                          <a:schemeClr val="tx2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by</m:t>
                    </m:r>
                    <m:r>
                      <a:rPr lang="en-US" altLang="en-IN" sz="2000" i="1" dirty="0">
                        <a:solidFill>
                          <a:schemeClr val="tx2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 </m:t>
                    </m:r>
                    <m:sSub>
                      <m:sSubPr>
                        <m:ctrlP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𝑧</m:t>
                        </m:r>
                      </m:e>
                      <m:sub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𝑓</m:t>
                        </m:r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</m:t>
                        </m:r>
                      </m:sub>
                    </m:sSub>
                    <m:r>
                      <a:rPr lang="en-US" altLang="en-IN" sz="2000" i="1" dirty="0">
                        <a:solidFill>
                          <a:schemeClr val="tx2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/</m:t>
                    </m:r>
                    <m:r>
                      <a:rPr lang="en-US" altLang="en-IN" sz="2000" i="1" dirty="0">
                        <a:solidFill>
                          <a:schemeClr val="tx2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𝑁</m:t>
                    </m:r>
                  </m:oMath>
                </a14:m>
                <a:r>
                  <a:rPr lang="en-US" altLang="en-IN" sz="2000" dirty="0">
                    <a:solidFill>
                      <a:schemeClr val="tx2"/>
                    </a:solidFill>
                  </a:rPr>
                  <a:t>      </a:t>
                </a:r>
                <a:r>
                  <a:rPr lang="en-US" altLang="en-IN" sz="2000" dirty="0">
                    <a:solidFill>
                      <a:srgbClr val="FF0000"/>
                    </a:solidFill>
                  </a:rPr>
                  <a:t>(1)</a:t>
                </a:r>
                <a:endParaRPr lang="en-IN" sz="2000" dirty="0">
                  <a:solidFill>
                    <a:schemeClr val="tx2"/>
                  </a:solidFill>
                </a:endParaRPr>
              </a:p>
              <a:p>
                <a:pPr indent="0">
                  <a:buFont typeface="Arial" panose="02080604020202020204" pitchFamily="34" charset="0"/>
                  <a:buNone/>
                </a:pPr>
                <a:endParaRPr lang="en-US" altLang="en-IN" sz="2000" dirty="0">
                  <a:solidFill>
                    <a:schemeClr val="tx2"/>
                  </a:solidFill>
                </a:endParaRPr>
              </a:p>
              <a:p>
                <a:pPr indent="0">
                  <a:buFont typeface="Arial" panose="02080604020202020204" pitchFamily="34" charset="0"/>
                  <a:buNone/>
                </a:pPr>
                <a:r>
                  <a:rPr lang="en-US" altLang="en-IN" sz="2000" dirty="0">
                    <a:solidFill>
                      <a:schemeClr val="tx2"/>
                    </a:solidFill>
                  </a:rPr>
                  <a:t>While calculating for the complementary fragment we will need this unit vector in spherical polar coordinates. Lets keep that ready:</a:t>
                </a:r>
                <a:endParaRPr lang="en-US" altLang="en-IN" sz="2000" dirty="0">
                  <a:solidFill>
                    <a:schemeClr val="tx2"/>
                  </a:solidFill>
                </a:endParaRPr>
              </a:p>
              <a:p>
                <a:pPr indent="0">
                  <a:buFont typeface="Arial" panose="02080604020202020204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𝜃</m:t>
                        </m:r>
                      </m:e>
                      <m:sub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𝑓</m:t>
                        </m:r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</m:t>
                        </m:r>
                      </m:sub>
                    </m:sSub>
                    <m:r>
                      <a:rPr lang="en-US" altLang="en-IN" sz="2000" i="1" dirty="0">
                        <a:solidFill>
                          <a:schemeClr val="tx2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=</m:t>
                    </m:r>
                    <m:func>
                      <m:funcPr>
                        <m:ctrlP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altLang="en-IN" sz="2000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en-IN" sz="2000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−</m:t>
                            </m:r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</m:t>
                            </m:r>
                          </m:sup>
                        </m:sSup>
                      </m:fName>
                      <m:e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𝑓</m:t>
                            </m:r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altLang="en-IN" sz="2000" dirty="0">
                    <a:solidFill>
                      <a:schemeClr val="tx2"/>
                    </a:solidFill>
                  </a:rPr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𝜙</m:t>
                        </m:r>
                      </m:e>
                      <m:sub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𝑓</m:t>
                        </m:r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</m:t>
                        </m:r>
                      </m:sub>
                    </m:sSub>
                    <m:r>
                      <a:rPr lang="en-US" altLang="en-IN" sz="2000" i="1" dirty="0">
                        <a:solidFill>
                          <a:schemeClr val="tx2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=</m:t>
                    </m:r>
                    <m:func>
                      <m:funcPr>
                        <m:ctrlP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altLang="en-IN" sz="2000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en-IN" sz="2000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−</m:t>
                            </m:r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</m:t>
                            </m:r>
                          </m:sup>
                        </m:sSup>
                      </m:fName>
                      <m:e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𝑓</m:t>
                            </m:r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𝑓</m:t>
                            </m:r>
                            <m:r>
                              <a:rPr lang="en-US" altLang="en-IN" sz="2000" i="1" dirty="0">
                                <a:solidFill>
                                  <a:schemeClr val="tx2"/>
                                </a:solidFill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altLang="en-IN" sz="2000" dirty="0">
                    <a:solidFill>
                      <a:schemeClr val="tx2"/>
                    </a:solidFill>
                  </a:rPr>
                  <a:t>                       </a:t>
                </a:r>
                <a:r>
                  <a:rPr lang="en-US" altLang="en-IN" sz="2000" dirty="0">
                    <a:solidFill>
                      <a:srgbClr val="FF0000"/>
                    </a:solidFill>
                  </a:rPr>
                  <a:t>(2)</a:t>
                </a:r>
                <a:endParaRPr lang="en-IN" sz="2000" dirty="0">
                  <a:solidFill>
                    <a:schemeClr val="tx2"/>
                  </a:solidFill>
                </a:endParaRPr>
              </a:p>
              <a:p>
                <a:pPr indent="0">
                  <a:buFont typeface="Arial" panose="02080604020202020204" pitchFamily="34" charset="0"/>
                  <a:buNone/>
                </a:pPr>
                <a:r>
                  <a:rPr lang="en-US" altLang="en-IN" sz="2000" dirty="0">
                    <a:solidFill>
                      <a:schemeClr val="tx2"/>
                    </a:solidFill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𝜙</m:t>
                        </m:r>
                      </m:e>
                      <m:sub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𝑓</m:t>
                        </m:r>
                        <m:r>
                          <a:rPr lang="en-US" altLang="en-IN" sz="2000" i="1" dirty="0">
                            <a:solidFill>
                              <a:schemeClr val="tx2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en-IN" sz="2000" dirty="0">
                    <a:solidFill>
                      <a:schemeClr val="tx2"/>
                    </a:solidFill>
                  </a:rPr>
                  <a:t> comes negative we have to add 360</a:t>
                </a:r>
                <a:r>
                  <a:rPr lang="en-US" altLang="en-IN" sz="2000" baseline="46000" dirty="0">
                    <a:solidFill>
                      <a:schemeClr val="tx2"/>
                    </a:solidFill>
                    <a:uFillTx/>
                  </a:rPr>
                  <a:t>o</a:t>
                </a:r>
                <a:endParaRPr lang="en-IN" sz="2000" b="0" i="1" dirty="0" smtClean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4340" y="127635"/>
                <a:ext cx="7753985" cy="4799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Box 1"/>
              <p:cNvSpPr txBox="1"/>
              <p:nvPr/>
            </p:nvSpPr>
            <p:spPr>
              <a:xfrm>
                <a:off x="434975" y="5017135"/>
                <a:ext cx="11528425" cy="10185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2000"/>
                  <a:t>The spherical polar angles of the neutron detector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𝜃</m:t>
                        </m:r>
                      </m:e>
                      <m:sub>
                        <m:r>
                          <a:rPr lang="en-US" sz="20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𝑛</m:t>
                        </m:r>
                      </m:sub>
                    </m:sSub>
                    <m:r>
                      <a:rPr lang="en-US" sz="2000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 </m:t>
                    </m:r>
                    <m:r>
                      <m:rPr>
                        <m:sty m:val="p"/>
                      </m:rPr>
                      <a:rPr lang="en-US" sz="2000">
                        <a:latin typeface="DejaVu Math TeX Gyre" panose="02000503000000000000" charset="0"/>
                        <a:cs typeface="DejaVu Math TeX Gyre" panose="02000503000000000000" charset="0"/>
                      </a:rPr>
                      <m:t>and</m:t>
                    </m:r>
                    <m:r>
                      <a:rPr lang="en-US" sz="2000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 </m:t>
                    </m:r>
                    <m:sSub>
                      <m:sSubPr>
                        <m:ctrlPr>
                          <a:rPr lang="en-US" sz="20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𝑛</m:t>
                        </m:r>
                      </m:sub>
                    </m:sSub>
                    <m:r>
                      <a:rPr lang="en-US" sz="2000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 </m:t>
                    </m:r>
                  </m:oMath>
                </a14:m>
                <a:r>
                  <a:rPr lang="en-US" sz="2000"/>
                  <a:t>are input. A unit vector in this direction will have rectangular coordinates:</a:t>
                </a:r>
                <a:endParaRPr lang="en-US" sz="200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𝑛</m:t>
                        </m:r>
                      </m:sub>
                    </m:sSub>
                    <m:r>
                      <a:rPr lang="en-US" sz="2000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=</m:t>
                    </m:r>
                    <m:func>
                      <m:funcPr>
                        <m:ctrlPr>
                          <a:rPr lang="en-US" sz="2000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sz="20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0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𝑛</m:t>
                            </m:r>
                          </m:sub>
                        </m:sSub>
                        <m:func>
                          <m:funcPr>
                            <m:ctrlPr>
                              <a:rPr lang="en-US" sz="20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sz="20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 , 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sz="20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=</m:t>
                            </m:r>
                          </m:e>
                        </m:func>
                      </m:e>
                    </m:func>
                    <m:func>
                      <m:funcPr>
                        <m:ctrlPr>
                          <a:rPr lang="en-US" sz="2000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sz="20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0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𝑛</m:t>
                            </m:r>
                          </m:sub>
                        </m:sSub>
                      </m:e>
                    </m:func>
                    <m:func>
                      <m:funcPr>
                        <m:ctrlPr>
                          <a:rPr lang="en-US" sz="2000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sz="20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sz="20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𝑛</m:t>
                            </m:r>
                          </m:sub>
                        </m:sSub>
                      </m:e>
                    </m:func>
                    <m:r>
                      <a:rPr lang="en-US" sz="2000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, </m:t>
                    </m:r>
                    <m:sSub>
                      <m:sSubPr>
                        <m:ctrlPr>
                          <a:rPr lang="en-US" sz="20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𝑧</m:t>
                        </m:r>
                      </m:e>
                      <m:sub>
                        <m:r>
                          <a:rPr lang="en-US" sz="20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𝑛</m:t>
                        </m:r>
                      </m:sub>
                    </m:sSub>
                    <m:r>
                      <a:rPr lang="en-US" sz="2000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=</m:t>
                    </m:r>
                    <m:func>
                      <m:funcPr>
                        <m:ctrlPr>
                          <a:rPr lang="en-US" sz="2000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sz="20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0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𝑛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sz="2000"/>
                  <a:t>                                                          </a:t>
                </a:r>
                <a:r>
                  <a:rPr lang="en-US" sz="2000">
                    <a:solidFill>
                      <a:srgbClr val="FF0000"/>
                    </a:solidFill>
                  </a:rPr>
                  <a:t>(3)</a:t>
                </a:r>
                <a:endParaRPr lang="en-US" sz="200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" name="Text 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975" y="5017135"/>
                <a:ext cx="11528425" cy="101854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Box 1"/>
              <p:cNvSpPr txBox="1"/>
              <p:nvPr/>
            </p:nvSpPr>
            <p:spPr>
              <a:xfrm>
                <a:off x="161290" y="332105"/>
                <a:ext cx="11870055" cy="754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2000"/>
                  <a:t>The angle between the unit vectors (eqn </a:t>
                </a:r>
                <a:r>
                  <a:rPr lang="en-US" sz="2000">
                    <a:solidFill>
                      <a:srgbClr val="FF0000"/>
                    </a:solidFill>
                  </a:rPr>
                  <a:t>1</a:t>
                </a:r>
                <a:r>
                  <a:rPr lang="en-US" sz="2000"/>
                  <a:t> and </a:t>
                </a:r>
                <a:r>
                  <a:rPr lang="en-US" sz="2000">
                    <a:solidFill>
                      <a:srgbClr val="FF0000"/>
                    </a:solidFill>
                  </a:rPr>
                  <a:t>3</a:t>
                </a:r>
                <a:r>
                  <a:rPr lang="en-US" sz="2000"/>
                  <a:t>) is the inverse cosine of the dot product:</a:t>
                </a:r>
                <a:endParaRPr lang="en-US" sz="2000"/>
              </a:p>
              <a:p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𝜃</m:t>
                          </m:r>
                        </m:e>
                        <m:sub>
                          <m: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𝑛𝑓</m:t>
                          </m:r>
                          <m: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func>
                        <m:funcPr>
                          <m:ctrlP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20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−</m:t>
                              </m:r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</m:sup>
                          </m:sSup>
                        </m:fName>
                        <m:e>
                          <m: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𝑓</m:t>
                              </m:r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𝑓</m:t>
                              </m:r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𝑓</m:t>
                              </m:r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/>
              </a:p>
            </p:txBody>
          </p:sp>
        </mc:Choice>
        <mc:Fallback>
          <p:sp>
            <p:nvSpPr>
              <p:cNvPr id="2" name="Text 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290" y="332105"/>
                <a:ext cx="11870055" cy="754380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30" y="1589878"/>
            <a:ext cx="3162345" cy="285317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Box 3"/>
              <p:cNvSpPr txBox="1"/>
              <p:nvPr/>
            </p:nvSpPr>
            <p:spPr>
              <a:xfrm>
                <a:off x="3732530" y="1655445"/>
                <a:ext cx="8031480" cy="40894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IN" b="1" dirty="0">
                    <a:solidFill>
                      <a:srgbClr val="FF0000"/>
                    </a:solidFill>
                    <a:sym typeface="+mn-ea"/>
                  </a:rPr>
                  <a:t>Complementary fragment f2</a:t>
                </a:r>
                <a:endParaRPr lang="en-IN" b="1" dirty="0">
                  <a:solidFill>
                    <a:srgbClr val="FF0000"/>
                  </a:solidFill>
                </a:endParaRPr>
              </a:p>
              <a:p>
                <a:endParaRPr lang="en-US"/>
              </a:p>
              <a:p>
                <a:r>
                  <a:rPr lang="en-US" sz="2000"/>
                  <a:t>For the complementary fragment we first work out the polar angles of the unit vector along f2 from the folding angle</a:t>
                </a:r>
                <a:endParaRPr lang="en-US" sz="2000"/>
              </a:p>
              <a:p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0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IN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N" sz="20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𝑓𝑜𝑙𝑑𝑖𝑛𝑔</m:t>
                          </m:r>
                        </m:sub>
                      </m:sSub>
                      <m:r>
                        <a:rPr lang="en-IN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IN" sz="2000" dirty="0">
                  <a:solidFill>
                    <a:schemeClr val="tx2"/>
                  </a:solidFill>
                </a:endParaRPr>
              </a:p>
              <a:p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0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IN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N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180</m:t>
                          </m:r>
                        </m:e>
                        <m:sup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p>
                      <m:r>
                        <a:rPr lang="en-IN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IN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𝑖𝑓</m:t>
                      </m:r>
                      <m:r>
                        <a:rPr lang="en-IN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N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IN" sz="20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180</m:t>
                          </m:r>
                        </m:e>
                        <m:sup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</m:t>
                          </m:r>
                        </m:sup>
                      </m:sSup>
                      <m:r>
                        <a:rPr lang="en-IN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IN" sz="2000" b="0" dirty="0">
                  <a:solidFill>
                    <a:schemeClr val="tx2"/>
                  </a:solidFill>
                </a:endParaRPr>
              </a:p>
              <a:p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0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IN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N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180</m:t>
                          </m:r>
                        </m:e>
                        <m:sup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sup>
                      </m:sSup>
                      <m:r>
                        <a:rPr lang="en-IN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IN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𝑖𝑓</m:t>
                      </m:r>
                      <m:r>
                        <a:rPr lang="en-IN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N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sSup>
                        <m:sSupPr>
                          <m:ctrlP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180</m:t>
                          </m:r>
                        </m:e>
                        <m:sup>
                          <m:r>
                            <a:rPr lang="en-IN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sup>
                      </m:sSup>
                      <m:r>
                        <a:rPr lang="en-IN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IN" sz="2000" dirty="0">
                  <a:solidFill>
                    <a:schemeClr val="tx2"/>
                  </a:solidFill>
                </a:endParaRPr>
              </a:p>
              <a:p>
                <a:endParaRPr lang="en-US"/>
              </a:p>
              <a:p>
                <a:r>
                  <a:rPr lang="en-US" sz="2000"/>
                  <a:t>Then convert this to rectangular:</a:t>
                </a:r>
                <a:endParaRPr lang="en-US" sz="200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𝑓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=</m:t>
                    </m:r>
                    <m:func>
                      <m:funcPr>
                        <m:ctrlPr>
                          <a:rPr lang="en-US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𝑓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</m:t>
                            </m:r>
                          </m:sub>
                        </m:sSub>
                        <m:func>
                          <m:funcPr>
                            <m:ctrlPr>
                              <a:rPr lang="en-US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𝑓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 , </m:t>
                            </m:r>
                            <m:sSub>
                              <m:sSub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𝑓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=</m:t>
                            </m:r>
                          </m:e>
                        </m:func>
                      </m:e>
                    </m:func>
                    <m:func>
                      <m:funcPr>
                        <m:ctrlPr>
                          <a:rPr lang="en-US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𝑓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</m:t>
                            </m:r>
                          </m:sub>
                        </m:sSub>
                      </m:e>
                    </m:func>
                    <m:func>
                      <m:funcPr>
                        <m:ctrlPr>
                          <a:rPr lang="en-US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𝑓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</m:t>
                            </m:r>
                          </m:sub>
                        </m:sSub>
                      </m:e>
                    </m:func>
                    <m:r>
                      <a:rPr lang="en-US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, </m:t>
                    </m:r>
                    <m:sSub>
                      <m:sSubPr>
                        <m:ctrlP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𝑧</m:t>
                        </m:r>
                      </m:e>
                      <m:sub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𝑓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=</m:t>
                    </m:r>
                    <m:func>
                      <m:funcPr>
                        <m:ctrlPr>
                          <a:rPr lang="en-US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𝑓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>
                    <a:sym typeface="+mn-ea"/>
                  </a:rPr>
                  <a:t>         </a:t>
                </a:r>
                <a:r>
                  <a:rPr lang="en-US">
                    <a:solidFill>
                      <a:srgbClr val="FF0000"/>
                    </a:solidFill>
                    <a:sym typeface="+mn-ea"/>
                  </a:rPr>
                  <a:t> (4)</a:t>
                </a:r>
                <a:r>
                  <a:rPr lang="en-US">
                    <a:sym typeface="+mn-ea"/>
                  </a:rPr>
                  <a:t> </a:t>
                </a:r>
                <a:endParaRPr lang="en-US">
                  <a:sym typeface="+mn-ea"/>
                </a:endParaRPr>
              </a:p>
              <a:p>
                <a:r>
                  <a:rPr lang="en-US" sz="2000">
                    <a:sym typeface="+mn-ea"/>
                  </a:rPr>
                  <a:t>and the angle between the unit vectors  (eqns </a:t>
                </a:r>
                <a:r>
                  <a:rPr lang="en-US" sz="2000">
                    <a:solidFill>
                      <a:srgbClr val="FF0000"/>
                    </a:solidFill>
                    <a:sym typeface="+mn-ea"/>
                  </a:rPr>
                  <a:t>3</a:t>
                </a:r>
                <a:r>
                  <a:rPr lang="en-US" sz="2000">
                    <a:sym typeface="+mn-ea"/>
                  </a:rPr>
                  <a:t> and </a:t>
                </a:r>
                <a:r>
                  <a:rPr lang="en-US" sz="2000">
                    <a:solidFill>
                      <a:srgbClr val="FF0000"/>
                    </a:solidFill>
                    <a:sym typeface="+mn-ea"/>
                  </a:rPr>
                  <a:t>4</a:t>
                </a:r>
                <a:r>
                  <a:rPr lang="en-US" sz="2000">
                    <a:sym typeface="+mn-ea"/>
                  </a:rPr>
                  <a:t>) is given by the inverse cosine of the dot product</a:t>
                </a:r>
                <a:endParaRPr lang="en-US" sz="2000">
                  <a:sym typeface="+mn-ea"/>
                </a:endParaRPr>
              </a:p>
              <a:p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𝜃</m:t>
                          </m:r>
                        </m:e>
                        <m:sub>
                          <m: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𝑛𝑓</m:t>
                          </m:r>
                          <m: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2</m:t>
                          </m:r>
                        </m:sub>
                      </m:sSub>
                      <m:r>
                        <a:rPr lang="en-US" sz="20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func>
                        <m:funcPr>
                          <m:ctrlP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20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−</m:t>
                              </m:r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</m:sup>
                          </m:sSup>
                        </m:fName>
                        <m:e>
                          <m: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𝑓</m:t>
                              </m:r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𝑓</m:t>
                              </m:r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𝑓</m:t>
                              </m:r>
                              <m:r>
                                <a:rPr lang="en-US" sz="20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2000" i="1">
                  <a:latin typeface="DejaVu Math TeX Gyre" panose="02000503000000000000" charset="0"/>
                  <a:cs typeface="DejaVu Math TeX Gyre" panose="02000503000000000000" charset="0"/>
                </a:endParaRPr>
              </a:p>
            </p:txBody>
          </p:sp>
        </mc:Choice>
        <mc:Fallback>
          <p:sp>
            <p:nvSpPr>
              <p:cNvPr id="4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2530" y="1655445"/>
                <a:ext cx="8031480" cy="40894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Box 4"/>
          <p:cNvSpPr txBox="1"/>
          <p:nvPr/>
        </p:nvSpPr>
        <p:spPr>
          <a:xfrm>
            <a:off x="406400" y="5953760"/>
            <a:ext cx="10836275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sz="2000"/>
              <a:t>You will find these equations coded in function Calculate in ThetaSolver4.c</a:t>
            </a:r>
            <a:endParaRPr lang="en-US" sz="2000"/>
          </a:p>
          <a:p>
            <a:r>
              <a:rPr lang="en-US" sz="2000"/>
              <a:t>(The other parts of the program are related to the GUI using graphics library GTK4) </a:t>
            </a:r>
            <a:endParaRPr lang="en-US" sz="2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ext Box 4"/>
          <p:cNvSpPr txBox="1"/>
          <p:nvPr/>
        </p:nvSpPr>
        <p:spPr>
          <a:xfrm>
            <a:off x="1360805" y="396875"/>
            <a:ext cx="94703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sz="2800">
                <a:solidFill>
                  <a:srgbClr val="FF0000"/>
                </a:solidFill>
              </a:rPr>
              <a:t>Installing and running ThetaSolver4 in Ubuntu Linux</a:t>
            </a:r>
            <a:endParaRPr lang="en-US" sz="2800">
              <a:solidFill>
                <a:srgbClr val="FF0000"/>
              </a:solidFill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121285" y="1695450"/>
            <a:ext cx="11770995" cy="37846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 fontAlgn="auto">
              <a:lnSpc>
                <a:spcPct val="150000"/>
              </a:lnSpc>
            </a:pPr>
            <a:r>
              <a:rPr lang="en-US" sz="2000"/>
              <a:t>1. Download ThetaSolver4.c into a working directory</a:t>
            </a:r>
            <a:endParaRPr lang="en-US" sz="2000"/>
          </a:p>
          <a:p>
            <a:pPr algn="l" fontAlgn="auto">
              <a:lnSpc>
                <a:spcPct val="150000"/>
              </a:lnSpc>
            </a:pPr>
            <a:r>
              <a:rPr lang="en-US" sz="2000"/>
              <a:t>2. Open a terminal in that directory</a:t>
            </a:r>
            <a:endParaRPr lang="en-US" sz="2000"/>
          </a:p>
          <a:p>
            <a:pPr algn="l" fontAlgn="auto">
              <a:lnSpc>
                <a:spcPct val="150000"/>
              </a:lnSpc>
            </a:pPr>
            <a:r>
              <a:rPr lang="en-US" sz="2000"/>
              <a:t>3. Install the GTK4 graphics library (unless its already installed)</a:t>
            </a:r>
            <a:endParaRPr lang="en-US" sz="2000"/>
          </a:p>
          <a:p>
            <a:pPr algn="l" fontAlgn="auto">
              <a:lnSpc>
                <a:spcPct val="150000"/>
              </a:lnSpc>
            </a:pPr>
            <a:r>
              <a:rPr lang="en-US" sz="2000">
                <a:solidFill>
                  <a:srgbClr val="FF0000"/>
                </a:solidFill>
              </a:rPr>
              <a:t>sudo apt install libgtk-4-dev</a:t>
            </a:r>
            <a:endParaRPr lang="en-US" sz="2000">
              <a:solidFill>
                <a:srgbClr val="FF0000"/>
              </a:solidFill>
            </a:endParaRPr>
          </a:p>
          <a:p>
            <a:pPr algn="l" fontAlgn="auto">
              <a:lnSpc>
                <a:spcPct val="150000"/>
              </a:lnSpc>
            </a:pPr>
            <a:r>
              <a:rPr lang="en-US" sz="2000"/>
              <a:t>4. Compile ThetaSolver4:</a:t>
            </a:r>
            <a:endParaRPr lang="en-US" sz="2000"/>
          </a:p>
          <a:p>
            <a:pPr algn="l" fontAlgn="auto">
              <a:lnSpc>
                <a:spcPct val="150000"/>
              </a:lnSpc>
            </a:pPr>
            <a:r>
              <a:rPr lang="en-US" sz="2000">
                <a:solidFill>
                  <a:srgbClr val="FF0000"/>
                </a:solidFill>
              </a:rPr>
              <a:t>gcc $(pkg-config --cflags gtk4) -o ThetaSolver4 ThetaSolver4.c $(pkg-config --libs gtk4) -lm</a:t>
            </a:r>
            <a:endParaRPr lang="en-US" sz="2000">
              <a:solidFill>
                <a:srgbClr val="FF0000"/>
              </a:solidFill>
            </a:endParaRPr>
          </a:p>
          <a:p>
            <a:pPr algn="l" fontAlgn="auto">
              <a:lnSpc>
                <a:spcPct val="150000"/>
              </a:lnSpc>
            </a:pPr>
            <a:r>
              <a:rPr lang="en-US" sz="2000">
                <a:sym typeface="+mn-ea"/>
              </a:rPr>
              <a:t>5. Run:</a:t>
            </a:r>
            <a:endParaRPr lang="en-US" sz="2000"/>
          </a:p>
          <a:p>
            <a:pPr fontAlgn="auto">
              <a:lnSpc>
                <a:spcPct val="150000"/>
              </a:lnSpc>
            </a:pPr>
            <a:r>
              <a:rPr lang="en-US" sz="2000">
                <a:solidFill>
                  <a:srgbClr val="FF0000"/>
                </a:solidFill>
              </a:rPr>
              <a:t>./ThetaSolver4</a:t>
            </a:r>
            <a:endParaRPr lang="en-US" sz="20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079500"/>
            <a:ext cx="12185650" cy="6010910"/>
          </a:xfrm>
          <a:prstGeom prst="rect">
            <a:avLst/>
          </a:prstGeom>
        </p:spPr>
      </p:pic>
      <p:sp>
        <p:nvSpPr>
          <p:cNvPr id="3" name="Text Box 2"/>
          <p:cNvSpPr txBox="1"/>
          <p:nvPr/>
        </p:nvSpPr>
        <p:spPr>
          <a:xfrm>
            <a:off x="3971925" y="297815"/>
            <a:ext cx="476885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sz="2800">
                <a:solidFill>
                  <a:srgbClr val="FF0000"/>
                </a:solidFill>
              </a:rPr>
              <a:t>The Theta Solver4 Screen</a:t>
            </a:r>
            <a:endParaRPr lang="en-US" sz="2800">
              <a:solidFill>
                <a:srgbClr val="FF0000"/>
              </a:solidFill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1903730" y="958215"/>
            <a:ext cx="89122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000"/>
              <a:t>Fill in the inputs and click “Calculate” or run one of the examples</a:t>
            </a:r>
            <a:endParaRPr lang="en-US" sz="2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61840" y="1283335"/>
                <a:ext cx="7655560" cy="1429385"/>
              </a:xfrm>
            </p:spPr>
            <p:txBody>
              <a:bodyPr>
                <a:normAutofit lnSpcReduction="10000"/>
              </a:bodyPr>
              <a:lstStyle/>
              <a:p>
                <a:pPr marL="0" indent="0" fontAlgn="auto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sz="2400" dirty="0">
                    <a:solidFill>
                      <a:srgbClr val="002060"/>
                    </a:solidFill>
                  </a:rPr>
                  <a:t>Example: MWPC1 size 125 mm x 75 mm</a:t>
                </a:r>
                <a:endParaRPr lang="en-US" sz="2400" dirty="0">
                  <a:solidFill>
                    <a:srgbClr val="002060"/>
                  </a:solidFill>
                </a:endParaRPr>
              </a:p>
              <a:p>
                <a:pPr marL="0" indent="0" fontAlgn="auto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sz="2400" dirty="0">
                    <a:solidFill>
                      <a:srgbClr val="002060"/>
                    </a:solidFill>
                  </a:rPr>
                  <a:t>In your experiment it could be different.</a:t>
                </a:r>
                <a:endParaRPr lang="en-US" sz="2400" dirty="0">
                  <a:solidFill>
                    <a:srgbClr val="002060"/>
                  </a:solidFill>
                </a:endParaRPr>
              </a:p>
              <a:p>
                <a:pPr marL="0" indent="0" fontAlgn="auto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sz="2400" dirty="0">
                    <a:solidFill>
                      <a:srgbClr val="002060"/>
                    </a:solidFill>
                  </a:rPr>
                  <a:t>We can calculate the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DejaVu Math TeX Gyre" panose="02000503000000000000" charset="0"/>
                      </a:rPr>
                      <m:t>𝜆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 and d values at the </a:t>
                </a:r>
                <a:r>
                  <a:rPr lang="en-US" sz="2400" dirty="0" err="1">
                    <a:solidFill>
                      <a:srgbClr val="002060"/>
                    </a:solidFill>
                  </a:rPr>
                  <a:t>centre</a:t>
                </a:r>
                <a:r>
                  <a:rPr lang="en-US" sz="2400" dirty="0">
                    <a:solidFill>
                      <a:srgbClr val="002060"/>
                    </a:solidFill>
                  </a:rPr>
                  <a:t> of each section as in the table below: </a:t>
                </a:r>
                <a:endParaRPr lang="en-US" sz="240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" name="Content Placeholder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61840" y="1283335"/>
                <a:ext cx="7655560" cy="1429385"/>
              </a:xfr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arallelogram 4"/>
          <p:cNvSpPr/>
          <p:nvPr/>
        </p:nvSpPr>
        <p:spPr>
          <a:xfrm>
            <a:off x="1006475" y="1165225"/>
            <a:ext cx="2875915" cy="1424940"/>
          </a:xfrm>
          <a:prstGeom prst="parallelogram">
            <a:avLst>
              <a:gd name="adj" fmla="val 757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965325" y="1184275"/>
            <a:ext cx="0" cy="1386840"/>
          </a:xfrm>
          <a:prstGeom prst="line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963545" y="1167130"/>
            <a:ext cx="0" cy="1423035"/>
          </a:xfrm>
          <a:prstGeom prst="line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5" idx="5"/>
            <a:endCxn id="5" idx="2"/>
          </p:cNvCxnSpPr>
          <p:nvPr/>
        </p:nvCxnSpPr>
        <p:spPr>
          <a:xfrm>
            <a:off x="1011555" y="1877695"/>
            <a:ext cx="2865755" cy="0"/>
          </a:xfrm>
          <a:prstGeom prst="line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361055" y="2172970"/>
            <a:ext cx="128016" cy="128016"/>
          </a:xfrm>
          <a:prstGeom prst="ellipse">
            <a:avLst/>
          </a:prstGeom>
          <a:solidFill>
            <a:schemeClr val="accent2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403350" y="1418590"/>
            <a:ext cx="128016" cy="128016"/>
          </a:xfrm>
          <a:prstGeom prst="ellipse">
            <a:avLst/>
          </a:prstGeom>
          <a:solidFill>
            <a:schemeClr val="accent2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390775" y="1431290"/>
            <a:ext cx="128016" cy="128016"/>
          </a:xfrm>
          <a:prstGeom prst="ellipse">
            <a:avLst/>
          </a:prstGeom>
          <a:solidFill>
            <a:schemeClr val="accent2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366135" y="1416050"/>
            <a:ext cx="128016" cy="128016"/>
          </a:xfrm>
          <a:prstGeom prst="ellipse">
            <a:avLst/>
          </a:prstGeom>
          <a:solidFill>
            <a:schemeClr val="accent2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390775" y="2162810"/>
            <a:ext cx="128016" cy="128016"/>
          </a:xfrm>
          <a:prstGeom prst="ellipse">
            <a:avLst/>
          </a:prstGeom>
          <a:solidFill>
            <a:schemeClr val="accent2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400175" y="2147570"/>
            <a:ext cx="128016" cy="128016"/>
          </a:xfrm>
          <a:prstGeom prst="ellipse">
            <a:avLst/>
          </a:prstGeom>
          <a:solidFill>
            <a:schemeClr val="accent2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Box 11"/>
          <p:cNvSpPr txBox="1"/>
          <p:nvPr/>
        </p:nvSpPr>
        <p:spPr>
          <a:xfrm>
            <a:off x="1006475" y="1509395"/>
            <a:ext cx="3587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1</a:t>
            </a:r>
            <a:endParaRPr lang="en-US" b="1"/>
          </a:p>
        </p:txBody>
      </p:sp>
      <p:sp>
        <p:nvSpPr>
          <p:cNvPr id="13" name="Text Box 12"/>
          <p:cNvSpPr txBox="1"/>
          <p:nvPr/>
        </p:nvSpPr>
        <p:spPr>
          <a:xfrm>
            <a:off x="1965325" y="1509395"/>
            <a:ext cx="3587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2</a:t>
            </a:r>
            <a:endParaRPr lang="en-US" b="1"/>
          </a:p>
        </p:txBody>
      </p:sp>
      <p:sp>
        <p:nvSpPr>
          <p:cNvPr id="14" name="Text Box 13"/>
          <p:cNvSpPr txBox="1"/>
          <p:nvPr/>
        </p:nvSpPr>
        <p:spPr>
          <a:xfrm>
            <a:off x="2924175" y="1509395"/>
            <a:ext cx="3587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3</a:t>
            </a:r>
            <a:endParaRPr lang="en-US" b="1"/>
          </a:p>
        </p:txBody>
      </p:sp>
      <p:sp>
        <p:nvSpPr>
          <p:cNvPr id="18" name="Text Box 17"/>
          <p:cNvSpPr txBox="1"/>
          <p:nvPr/>
        </p:nvSpPr>
        <p:spPr>
          <a:xfrm>
            <a:off x="1044575" y="2199005"/>
            <a:ext cx="3587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4</a:t>
            </a:r>
            <a:endParaRPr lang="en-US" b="1"/>
          </a:p>
        </p:txBody>
      </p:sp>
      <p:sp>
        <p:nvSpPr>
          <p:cNvPr id="19" name="Text Box 18"/>
          <p:cNvSpPr txBox="1"/>
          <p:nvPr/>
        </p:nvSpPr>
        <p:spPr>
          <a:xfrm>
            <a:off x="1998980" y="2190750"/>
            <a:ext cx="3587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5</a:t>
            </a:r>
            <a:endParaRPr lang="en-US" b="1"/>
          </a:p>
        </p:txBody>
      </p:sp>
      <p:sp>
        <p:nvSpPr>
          <p:cNvPr id="20" name="Text Box 19"/>
          <p:cNvSpPr txBox="1"/>
          <p:nvPr/>
        </p:nvSpPr>
        <p:spPr>
          <a:xfrm>
            <a:off x="2997835" y="2147570"/>
            <a:ext cx="3587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6</a:t>
            </a:r>
            <a:endParaRPr lang="en-US" b="1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Table 20"/>
              <p:cNvGraphicFramePr/>
              <p:nvPr/>
            </p:nvGraphicFramePr>
            <p:xfrm>
              <a:off x="635000" y="3582670"/>
              <a:ext cx="5255895" cy="2956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98220"/>
                    <a:gridCol w="1299210"/>
                    <a:gridCol w="2958465"/>
                  </a:tblGrid>
                  <a:tr h="64008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Slice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a:rPr lang="en-US" b="1" i="1">
                                  <a:latin typeface="Cambria Math" panose="02040503050406030204" pitchFamily="18" charset="0"/>
                                  <a:cs typeface="DejaVu Math TeX Gyre" panose="02000503000000000000" charset="0"/>
                                </a:rPr>
                                <m:t>𝝀</m:t>
                              </m:r>
                            </m:oMath>
                          </a14:m>
                          <a:r>
                            <a:rPr lang="en-US" dirty="0"/>
                            <a:t> (mm)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baseline="0" dirty="0" err="1"/>
                            <a:t>y</a:t>
                          </a:r>
                          <a:r>
                            <a:rPr lang="en-US" baseline="-25000" dirty="0" err="1"/>
                            <a:t>MWPC</a:t>
                          </a:r>
                          <a:r>
                            <a:rPr lang="en-US" baseline="-25000" dirty="0"/>
                            <a:t> </a:t>
                          </a:r>
                          <a:r>
                            <a:rPr lang="en-US" dirty="0"/>
                            <a:t>(mm)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8608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1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-41.67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18.75</a:t>
                          </a:r>
                          <a:endParaRPr lang="en-US"/>
                        </a:p>
                      </a:txBody>
                      <a:tcPr/>
                    </a:tc>
                  </a:tr>
                  <a:tr h="38608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2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0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18.75</a:t>
                          </a:r>
                          <a:endParaRPr lang="en-US"/>
                        </a:p>
                      </a:txBody>
                      <a:tcPr/>
                    </a:tc>
                  </a:tr>
                  <a:tr h="38608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3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41.67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18.75</a:t>
                          </a:r>
                          <a:endParaRPr lang="en-US"/>
                        </a:p>
                      </a:txBody>
                      <a:tcPr/>
                    </a:tc>
                  </a:tr>
                  <a:tr h="38608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4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dirty="0"/>
                            <a:t>-41.67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-18.75</a:t>
                          </a:r>
                          <a:endParaRPr lang="en-US"/>
                        </a:p>
                      </a:txBody>
                      <a:tcPr/>
                    </a:tc>
                  </a:tr>
                  <a:tr h="38608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5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0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800">
                              <a:sym typeface="+mn-ea"/>
                            </a:rPr>
                            <a:t>-18.75</a:t>
                          </a:r>
                          <a:endParaRPr lang="en-US"/>
                        </a:p>
                      </a:txBody>
                      <a:tcPr/>
                    </a:tc>
                  </a:tr>
                  <a:tr h="38608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6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41.67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800" dirty="0">
                              <a:sym typeface="+mn-ea"/>
                            </a:rPr>
                            <a:t>-18.75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Table 20"/>
              <p:cNvGraphicFramePr/>
              <p:nvPr/>
            </p:nvGraphicFramePr>
            <p:xfrm>
              <a:off x="635000" y="3582670"/>
              <a:ext cx="5255895" cy="2956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98220"/>
                    <a:gridCol w="1299210"/>
                    <a:gridCol w="2958465"/>
                  </a:tblGrid>
                  <a:tr h="64008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Slice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baseline="0" dirty="0" err="1"/>
                            <a:t>y</a:t>
                          </a:r>
                          <a:r>
                            <a:rPr lang="en-US" baseline="-25000" dirty="0" err="1"/>
                            <a:t>MWPC</a:t>
                          </a:r>
                          <a:r>
                            <a:rPr lang="en-US" baseline="-25000" dirty="0"/>
                            <a:t> </a:t>
                          </a:r>
                          <a:r>
                            <a:rPr lang="en-US" dirty="0"/>
                            <a:t>(mm)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8608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1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-41.67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18.75</a:t>
                          </a:r>
                          <a:endParaRPr lang="en-US"/>
                        </a:p>
                      </a:txBody>
                      <a:tcPr/>
                    </a:tc>
                  </a:tr>
                  <a:tr h="38608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2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0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18.75</a:t>
                          </a:r>
                          <a:endParaRPr lang="en-US"/>
                        </a:p>
                      </a:txBody>
                      <a:tcPr/>
                    </a:tc>
                  </a:tr>
                  <a:tr h="38608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3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41.67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18.75</a:t>
                          </a:r>
                          <a:endParaRPr lang="en-US"/>
                        </a:p>
                      </a:txBody>
                      <a:tcPr/>
                    </a:tc>
                  </a:tr>
                  <a:tr h="38608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4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dirty="0"/>
                            <a:t>-41.67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-18.75</a:t>
                          </a:r>
                          <a:endParaRPr lang="en-US"/>
                        </a:p>
                      </a:txBody>
                      <a:tcPr/>
                    </a:tc>
                  </a:tr>
                  <a:tr h="38608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5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0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800">
                              <a:sym typeface="+mn-ea"/>
                            </a:rPr>
                            <a:t>-18.75</a:t>
                          </a:r>
                          <a:endParaRPr lang="en-US"/>
                        </a:p>
                      </a:txBody>
                      <a:tcPr/>
                    </a:tc>
                  </a:tr>
                  <a:tr h="38608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6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/>
                            <a:t>41.67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800" dirty="0">
                              <a:sym typeface="+mn-ea"/>
                            </a:rPr>
                            <a:t>-18.75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23" name="Text Box 22"/>
          <p:cNvSpPr txBox="1"/>
          <p:nvPr/>
        </p:nvSpPr>
        <p:spPr>
          <a:xfrm rot="16200000">
            <a:off x="94178" y="1595557"/>
            <a:ext cx="99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75 mm</a:t>
            </a:r>
            <a:endParaRPr lang="en-US" dirty="0"/>
          </a:p>
        </p:txBody>
      </p:sp>
      <p:sp>
        <p:nvSpPr>
          <p:cNvPr id="25" name="Text Box 24"/>
          <p:cNvSpPr txBox="1"/>
          <p:nvPr/>
        </p:nvSpPr>
        <p:spPr>
          <a:xfrm>
            <a:off x="1891029" y="2752283"/>
            <a:ext cx="1072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125 mm</a:t>
            </a:r>
            <a:endParaRPr lang="en-US" dirty="0"/>
          </a:p>
        </p:txBody>
      </p:sp>
      <p:cxnSp>
        <p:nvCxnSpPr>
          <p:cNvPr id="2" name="Straight Arrow Connector 1"/>
          <p:cNvCxnSpPr/>
          <p:nvPr/>
        </p:nvCxnSpPr>
        <p:spPr>
          <a:xfrm>
            <a:off x="1006475" y="2683585"/>
            <a:ext cx="2893854" cy="5322"/>
          </a:xfrm>
          <a:prstGeom prst="straightConnector1">
            <a:avLst/>
          </a:prstGeom>
          <a:ln w="158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844550" y="1165225"/>
            <a:ext cx="0" cy="142494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21"/>
          <p:cNvSpPr txBox="1"/>
          <p:nvPr/>
        </p:nvSpPr>
        <p:spPr>
          <a:xfrm>
            <a:off x="3190240" y="259080"/>
            <a:ext cx="48520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400">
                <a:solidFill>
                  <a:srgbClr val="FF0000"/>
                </a:solidFill>
              </a:rPr>
              <a:t>Example of MWPC1 Geometry</a:t>
            </a: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24" name="Text Box 23"/>
          <p:cNvSpPr txBox="1"/>
          <p:nvPr/>
        </p:nvSpPr>
        <p:spPr>
          <a:xfrm>
            <a:off x="6440170" y="3452495"/>
            <a:ext cx="516001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400"/>
              <a:t>In this example MWPC1 was placed at forward angle 45</a:t>
            </a:r>
            <a:r>
              <a:rPr lang="en-US" sz="2400" baseline="46000">
                <a:solidFill>
                  <a:schemeClr val="tx1"/>
                </a:solidFill>
                <a:uFillTx/>
              </a:rPr>
              <a:t>o</a:t>
            </a:r>
            <a:r>
              <a:rPr lang="en-US" sz="2400"/>
              <a:t> wrt beam at a distance of 270 mm (27 cm) from the target. The folding angle from kinematics is 160</a:t>
            </a:r>
            <a:r>
              <a:rPr lang="en-US" sz="2400" baseline="46000">
                <a:solidFill>
                  <a:schemeClr val="tx1"/>
                </a:solidFill>
                <a:uFillTx/>
              </a:rPr>
              <a:t>o</a:t>
            </a:r>
            <a:r>
              <a:rPr lang="en-US" sz="2400"/>
              <a:t> </a:t>
            </a:r>
            <a:endParaRPr lang="en-US"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Box 1"/>
              <p:cNvSpPr txBox="1"/>
              <p:nvPr/>
            </p:nvSpPr>
            <p:spPr>
              <a:xfrm>
                <a:off x="977900" y="413385"/>
                <a:ext cx="9926955" cy="14605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r>
                  <a:rPr lang="en-US"/>
                  <a:t>Lets look at an example:</a:t>
                </a:r>
                <a:endParaRPr lang="en-US"/>
              </a:p>
              <a:p>
                <a:r>
                  <a:rPr lang="en-US"/>
                  <a:t>Fission position slice 2 (</a:t>
                </a:r>
                <a14:m>
                  <m:oMath xmlns:m="http://schemas.openxmlformats.org/officeDocument/2006/math">
                    <m:r>
                      <a:rPr lang="en-US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𝜆</m:t>
                    </m:r>
                    <m:r>
                      <a:rPr lang="en-US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=</m:t>
                    </m:r>
                    <m:r>
                      <a:rPr lang="en-US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0</m:t>
                    </m:r>
                    <m:r>
                      <a:rPr lang="en-US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 </m:t>
                    </m:r>
                    <m:r>
                      <m:rPr>
                        <m:sty m:val="p"/>
                      </m:rPr>
                      <a:rPr lang="en-US">
                        <a:latin typeface="DejaVu Math TeX Gyre" panose="02000503000000000000" charset="0"/>
                        <a:cs typeface="DejaVu Math TeX Gyre" panose="02000503000000000000" charset="0"/>
                      </a:rPr>
                      <m:t>mm</m:t>
                    </m:r>
                  </m:oMath>
                </a14:m>
                <a:r>
                  <a:rPr lang="en-US"/>
                  <a:t>, y</a:t>
                </a:r>
                <a:r>
                  <a:rPr lang="en-US" baseline="-25000"/>
                  <a:t>MWPC</a:t>
                </a:r>
                <a:r>
                  <a:rPr lang="en-US"/>
                  <a:t>= 18.75 mm from the table in previous slide)</a:t>
                </a:r>
                <a:endParaRPr lang="en-US"/>
              </a:p>
              <a:p>
                <a:r>
                  <a:rPr lang="en-US"/>
                  <a:t>Neutron Detector 2306 ring 2  Theta=81.52</a:t>
                </a:r>
                <a:r>
                  <a:rPr lang="en-US" baseline="30000"/>
                  <a:t>o</a:t>
                </a:r>
                <a:r>
                  <a:rPr lang="en-US"/>
                  <a:t> Phi=101.9</a:t>
                </a:r>
                <a:r>
                  <a:rPr lang="en-US" baseline="30000"/>
                  <a:t>o</a:t>
                </a:r>
                <a:endParaRPr lang="en-US" baseline="30000"/>
              </a:p>
              <a:p>
                <a:endParaRPr lang="en-US" baseline="30000"/>
              </a:p>
              <a:p>
                <a:endParaRPr lang="en-US" baseline="30000"/>
              </a:p>
              <a:p>
                <a:endParaRPr lang="en-US" baseline="30000"/>
              </a:p>
            </p:txBody>
          </p:sp>
        </mc:Choice>
        <mc:Fallback>
          <p:sp>
            <p:nvSpPr>
              <p:cNvPr id="2" name="Text 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900" y="413385"/>
                <a:ext cx="9926955" cy="1460500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t="326" b="-2367"/>
          <a:stretch>
            <a:fillRect/>
          </a:stretch>
        </p:blipFill>
        <p:spPr>
          <a:xfrm>
            <a:off x="777240" y="1463040"/>
            <a:ext cx="904875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 flipV="1">
            <a:off x="5963285" y="3327400"/>
            <a:ext cx="3310890" cy="149415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5975985" y="1073150"/>
            <a:ext cx="6985" cy="374586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2277745" y="3736340"/>
            <a:ext cx="3695065" cy="110299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6"/>
          <p:cNvSpPr txBox="1"/>
          <p:nvPr/>
        </p:nvSpPr>
        <p:spPr>
          <a:xfrm>
            <a:off x="1849120" y="2841625"/>
            <a:ext cx="594360" cy="706755"/>
          </a:xfrm>
          <a:prstGeom prst="rect">
            <a:avLst/>
          </a:prstGeom>
          <a:solidFill>
            <a:schemeClr val="tx2"/>
          </a:solidFill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p>
            <a:r>
              <a:rPr lang="en-US" sz="4000" b="1">
                <a:solidFill>
                  <a:schemeClr val="bg1"/>
                </a:solidFill>
              </a:rPr>
              <a:t>x</a:t>
            </a:r>
            <a:endParaRPr lang="en-US" sz="4000" b="1">
              <a:solidFill>
                <a:schemeClr val="bg1"/>
              </a:solidFill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5579110" y="374650"/>
            <a:ext cx="594360" cy="706755"/>
          </a:xfrm>
          <a:prstGeom prst="rect">
            <a:avLst/>
          </a:prstGeom>
          <a:solidFill>
            <a:schemeClr val="tx2"/>
          </a:solidFill>
          <a:ln w="31750" cmpd="sng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p>
            <a:r>
              <a:rPr lang="en-US" sz="4000" b="1">
                <a:solidFill>
                  <a:schemeClr val="bg1"/>
                </a:solidFill>
              </a:rPr>
              <a:t>y</a:t>
            </a:r>
            <a:endParaRPr lang="en-US" sz="4000" b="1">
              <a:solidFill>
                <a:schemeClr val="bg1"/>
              </a:solidFill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9274175" y="2751455"/>
            <a:ext cx="594360" cy="706755"/>
          </a:xfrm>
          <a:prstGeom prst="rect">
            <a:avLst/>
          </a:prstGeom>
          <a:solidFill>
            <a:schemeClr val="tx2"/>
          </a:solidFill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p>
            <a:r>
              <a:rPr lang="en-US" sz="4000" b="1">
                <a:solidFill>
                  <a:schemeClr val="bg1"/>
                </a:solidFill>
              </a:rPr>
              <a:t>z</a:t>
            </a:r>
            <a:endParaRPr lang="en-US" sz="4000" b="1">
              <a:solidFill>
                <a:schemeClr val="bg1"/>
              </a:solidFill>
            </a:endParaRPr>
          </a:p>
        </p:txBody>
      </p:sp>
      <p:sp>
        <p:nvSpPr>
          <p:cNvPr id="2" name="Cube 1"/>
          <p:cNvSpPr/>
          <p:nvPr/>
        </p:nvSpPr>
        <p:spPr>
          <a:xfrm rot="420000">
            <a:off x="6078855" y="3335020"/>
            <a:ext cx="1955800" cy="65468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6000750" y="3636010"/>
            <a:ext cx="970915" cy="1160145"/>
          </a:xfrm>
          <a:prstGeom prst="straightConnector1">
            <a:avLst/>
          </a:prstGeom>
          <a:ln w="38100">
            <a:solidFill>
              <a:schemeClr val="accent2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975985" y="2211705"/>
            <a:ext cx="213995" cy="2584450"/>
          </a:xfrm>
          <a:prstGeom prst="straightConnector1">
            <a:avLst/>
          </a:prstGeom>
          <a:ln w="158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10"/>
          <p:cNvSpPr txBox="1"/>
          <p:nvPr/>
        </p:nvSpPr>
        <p:spPr>
          <a:xfrm>
            <a:off x="6046470" y="1689735"/>
            <a:ext cx="290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800"/>
              <a:t>n</a:t>
            </a:r>
            <a:endParaRPr lang="en-US" sz="2800"/>
          </a:p>
        </p:txBody>
      </p:sp>
      <p:sp>
        <p:nvSpPr>
          <p:cNvPr id="12" name="Text Box 11"/>
          <p:cNvSpPr txBox="1"/>
          <p:nvPr/>
        </p:nvSpPr>
        <p:spPr>
          <a:xfrm>
            <a:off x="6971665" y="3168015"/>
            <a:ext cx="534035" cy="521970"/>
          </a:xfrm>
          <a:prstGeom prst="rect">
            <a:avLst/>
          </a:prstGeom>
          <a:solidFill>
            <a:schemeClr val="bg1"/>
          </a:solidFill>
          <a:ln w="15875">
            <a:solidFill>
              <a:schemeClr val="accent1"/>
            </a:solidFill>
          </a:ln>
        </p:spPr>
        <p:txBody>
          <a:bodyPr wrap="none" rtlCol="0">
            <a:spAutoFit/>
          </a:bodyPr>
          <a:p>
            <a:r>
              <a:rPr lang="en-US" sz="2800">
                <a:solidFill>
                  <a:srgbClr val="FF0000"/>
                </a:solidFill>
              </a:rPr>
              <a:t>f1</a:t>
            </a:r>
            <a:endParaRPr lang="en-US" sz="2800">
              <a:solidFill>
                <a:srgbClr val="FF0000"/>
              </a:solidFill>
            </a:endParaRPr>
          </a:p>
        </p:txBody>
      </p:sp>
      <p:sp>
        <p:nvSpPr>
          <p:cNvPr id="13" name="Arc 12"/>
          <p:cNvSpPr/>
          <p:nvPr/>
        </p:nvSpPr>
        <p:spPr>
          <a:xfrm rot="1320000">
            <a:off x="5840730" y="4011295"/>
            <a:ext cx="562610" cy="327660"/>
          </a:xfrm>
          <a:prstGeom prst="arc">
            <a:avLst>
              <a:gd name="adj1" fmla="val 13505481"/>
              <a:gd name="adj2" fmla="val 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152515" y="4354830"/>
            <a:ext cx="819150" cy="57975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 Box 14"/>
              <p:cNvSpPr txBox="1"/>
              <p:nvPr/>
            </p:nvSpPr>
            <p:spPr>
              <a:xfrm>
                <a:off x="6336665" y="4934585"/>
                <a:ext cx="2522855" cy="5397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𝜃</m:t>
                          </m:r>
                        </m:e>
                        <m:sub>
                          <m:r>
                            <a:rPr lang="en-US" sz="28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𝑛𝑓</m:t>
                          </m:r>
                          <m:r>
                            <a:rPr lang="en-US" sz="28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1</m:t>
                          </m:r>
                        </m:sub>
                      </m:sSub>
                      <m:r>
                        <a:rPr lang="en-US" sz="28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r>
                        <a:rPr lang="en-US" sz="28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87</m:t>
                      </m:r>
                      <m:r>
                        <a:rPr lang="en-US" sz="28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.</m:t>
                      </m:r>
                      <m:r>
                        <a:rPr lang="en-US" sz="2800" i="1">
                          <a:latin typeface="DejaVu Math TeX Gyre" panose="02000503000000000000" charset="0"/>
                          <a:ea typeface="MS Mincho" charset="0"/>
                          <a:cs typeface="DejaVu Math TeX Gyre" panose="02000503000000000000" charset="0"/>
                        </a:rPr>
                        <m:t>60</m:t>
                      </m:r>
                    </m:oMath>
                  </m:oMathPara>
                </a14:m>
                <a:endParaRPr lang="en-US" sz="2800" i="1">
                  <a:latin typeface="DejaVu Math TeX Gyre" panose="02000503000000000000" charset="0"/>
                  <a:ea typeface="MS Mincho" charset="0"/>
                  <a:cs typeface="DejaVu Math TeX Gyre" panose="02000503000000000000" charset="0"/>
                </a:endParaRPr>
              </a:p>
            </p:txBody>
          </p:sp>
        </mc:Choice>
        <mc:Fallback>
          <p:sp>
            <p:nvSpPr>
              <p:cNvPr id="15" name="Text 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6665" y="4934585"/>
                <a:ext cx="2522855" cy="539750"/>
              </a:xfrm>
              <a:prstGeom prst="rect">
                <a:avLst/>
              </a:prstGeom>
              <a:blipFill rotWithShape="1">
                <a:blip r:embed="rId1"/>
                <a:stretch>
                  <a:fillRect r="-881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 Box 15"/>
          <p:cNvSpPr txBox="1"/>
          <p:nvPr/>
        </p:nvSpPr>
        <p:spPr>
          <a:xfrm>
            <a:off x="437515" y="374650"/>
            <a:ext cx="43465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>
                <a:solidFill>
                  <a:srgbClr val="FF0000"/>
                </a:solidFill>
              </a:rPr>
              <a:t>Here is what the example looks like.</a:t>
            </a:r>
            <a:endParaRPr lang="en-US">
              <a:solidFill>
                <a:srgbClr val="FF0000"/>
              </a:solidFill>
            </a:endParaRPr>
          </a:p>
          <a:p>
            <a:r>
              <a:rPr lang="en-US">
                <a:solidFill>
                  <a:srgbClr val="FF0000"/>
                </a:solidFill>
              </a:rPr>
              <a:t>When you do all the calculations programatically, you dont have to worry about 3D visualisation.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/>
          <p:nvPr/>
        </p:nvSpPr>
        <p:spPr>
          <a:xfrm>
            <a:off x="3990340" y="515620"/>
            <a:ext cx="44272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sz="2800" b="1">
                <a:solidFill>
                  <a:srgbClr val="FF0000"/>
                </a:solidFill>
              </a:rPr>
              <a:t>Program ThetaCalc.c</a:t>
            </a:r>
            <a:r>
              <a:rPr lang="en-US"/>
              <a:t> 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Box 2"/>
              <p:cNvSpPr txBox="1"/>
              <p:nvPr/>
            </p:nvSpPr>
            <p:spPr>
              <a:xfrm>
                <a:off x="971550" y="1257300"/>
                <a:ext cx="9968865" cy="4745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2000">
                    <a:solidFill>
                      <a:srgbClr val="002060"/>
                    </a:solidFill>
                  </a:rPr>
                  <a:t>While ThetaSolver4.c is nice to calculate and check a few cases, its not practical for calculating 600 cases. We need a program which can read the neutron detector geometry file, accept user provided MWPC geometry details and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2060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2060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𝜃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2060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𝑛𝑓</m:t>
                        </m:r>
                        <m:r>
                          <a:rPr lang="en-US" sz="2000" i="1">
                            <a:solidFill>
                              <a:srgbClr val="002060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>
                    <a:solidFill>
                      <a:srgbClr val="00206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2060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2060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𝜃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2060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𝑛𝑓</m:t>
                        </m:r>
                        <m:r>
                          <a:rPr lang="en-US" sz="2000" i="1">
                            <a:solidFill>
                              <a:srgbClr val="002060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>
                    <a:solidFill>
                      <a:srgbClr val="002060"/>
                    </a:solidFill>
                  </a:rPr>
                  <a:t> then write the output over 600 lines so that we can later make use of this file when come to the moving source fit.</a:t>
                </a:r>
                <a:endParaRPr lang="en-US" sz="2000">
                  <a:solidFill>
                    <a:srgbClr val="002060"/>
                  </a:solidFill>
                </a:endParaRPr>
              </a:p>
              <a:p>
                <a:endParaRPr lang="en-US" sz="2000">
                  <a:solidFill>
                    <a:srgbClr val="002060"/>
                  </a:solidFill>
                </a:endParaRPr>
              </a:p>
              <a:p>
                <a:r>
                  <a:rPr lang="en-US" sz="2000">
                    <a:solidFill>
                      <a:srgbClr val="002060"/>
                    </a:solidFill>
                  </a:rPr>
                  <a:t>So here we present another program ThetaCalc.c</a:t>
                </a:r>
                <a:endParaRPr lang="en-US" sz="2000">
                  <a:solidFill>
                    <a:srgbClr val="002060"/>
                  </a:solidFill>
                </a:endParaRPr>
              </a:p>
              <a:p>
                <a:r>
                  <a:rPr lang="en-US" sz="2000">
                    <a:solidFill>
                      <a:srgbClr val="002060"/>
                    </a:solidFill>
                  </a:rPr>
                  <a:t>First we need to convert the file NAND-Detectors-Sperical.pdf to a text file so our program will be able to read it.</a:t>
                </a:r>
                <a:endParaRPr lang="en-US" sz="2000">
                  <a:solidFill>
                    <a:srgbClr val="002060"/>
                  </a:solidFill>
                </a:endParaRPr>
              </a:p>
              <a:p>
                <a:r>
                  <a:rPr lang="en-US" sz="2000">
                    <a:solidFill>
                      <a:srgbClr val="002060"/>
                    </a:solidFill>
                  </a:rPr>
                  <a:t>This is NAND-Detectors.txt (provided on the website).</a:t>
                </a:r>
                <a:endParaRPr lang="en-US" sz="2000">
                  <a:solidFill>
                    <a:srgbClr val="002060"/>
                  </a:solidFill>
                </a:endParaRPr>
              </a:p>
              <a:p>
                <a:r>
                  <a:rPr lang="en-US" sz="2000">
                    <a:solidFill>
                      <a:srgbClr val="002060"/>
                    </a:solidFill>
                  </a:rPr>
                  <a:t>The program ThetaCalc.c is also provided. It uses the same Calculate() function which you have seen in ThetaSolver4.c</a:t>
                </a:r>
                <a:endParaRPr lang="en-US" sz="2000">
                  <a:solidFill>
                    <a:srgbClr val="002060"/>
                  </a:solidFill>
                </a:endParaRPr>
              </a:p>
              <a:p>
                <a:r>
                  <a:rPr lang="en-US" sz="2000">
                    <a:solidFill>
                      <a:srgbClr val="002060"/>
                    </a:solidFill>
                  </a:rPr>
                  <a:t>You can compile it with the command:</a:t>
                </a:r>
                <a:endParaRPr lang="en-US" sz="2000">
                  <a:solidFill>
                    <a:srgbClr val="002060"/>
                  </a:solidFill>
                </a:endParaRPr>
              </a:p>
              <a:p>
                <a:r>
                  <a:rPr lang="en-US" sz="2000">
                    <a:solidFill>
                      <a:srgbClr val="002060"/>
                    </a:solidFill>
                  </a:rPr>
                  <a:t>gcc -o ThetaCalc ThetaCalc.c -lm</a:t>
                </a:r>
                <a:endParaRPr lang="en-US" sz="2000">
                  <a:solidFill>
                    <a:srgbClr val="002060"/>
                  </a:solidFill>
                </a:endParaRPr>
              </a:p>
              <a:p>
                <a:r>
                  <a:rPr lang="en-US" sz="2000">
                    <a:solidFill>
                      <a:srgbClr val="002060"/>
                    </a:solidFill>
                  </a:rPr>
                  <a:t>and run it with the command ./ThetaCalc</a:t>
                </a:r>
                <a:endParaRPr lang="en-US" sz="200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550" y="1257300"/>
                <a:ext cx="9968865" cy="4745355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Box 2"/>
              <p:cNvSpPr txBox="1"/>
              <p:nvPr/>
            </p:nvSpPr>
            <p:spPr>
              <a:xfrm>
                <a:off x="958215" y="555625"/>
                <a:ext cx="9968865" cy="50158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2000">
                    <a:solidFill>
                      <a:srgbClr val="002060"/>
                    </a:solidFill>
                  </a:rPr>
                  <a:t>The program will read the file NAND-Detectors.txt to get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2060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02060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2060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𝜃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2060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𝑛</m:t>
                        </m:r>
                      </m:sub>
                    </m:sSub>
                    <m:r>
                      <a:rPr lang="en-US" sz="2000" i="1">
                        <a:solidFill>
                          <a:srgbClr val="002060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02060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2060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2060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𝑛</m:t>
                        </m:r>
                      </m:sub>
                    </m:sSub>
                    <m:r>
                      <a:rPr lang="en-US" sz="2000" i="1">
                        <a:solidFill>
                          <a:srgbClr val="002060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) </m:t>
                    </m:r>
                  </m:oMath>
                </a14:m>
                <a:r>
                  <a:rPr lang="en-US" sz="2000">
                    <a:solidFill>
                      <a:srgbClr val="002060"/>
                    </a:solidFill>
                  </a:rPr>
                  <a:t>for 111 neutron detectors. It will </a:t>
                </a:r>
                <a:r>
                  <a:rPr lang="en-US" sz="2000">
                    <a:solidFill>
                      <a:srgbClr val="002060"/>
                    </a:solidFill>
                  </a:rPr>
                  <a:t>ask the user to provide MWPC1 geometry details and the fission folding angle. It can make either 6 or 12 MWPC slices</a:t>
                </a:r>
                <a:endParaRPr lang="en-US" sz="2000">
                  <a:solidFill>
                    <a:srgbClr val="002060"/>
                  </a:solidFill>
                </a:endParaRPr>
              </a:p>
              <a:p>
                <a:r>
                  <a:rPr lang="en-US" sz="2000">
                    <a:solidFill>
                      <a:srgbClr val="002060"/>
                    </a:solidFill>
                  </a:rPr>
                  <a:t>Then it will create 666 (111 * 6) or 1332 (111 *12) line output in</a:t>
                </a:r>
                <a:endParaRPr lang="en-US" sz="2000">
                  <a:solidFill>
                    <a:srgbClr val="002060"/>
                  </a:solidFill>
                </a:endParaRPr>
              </a:p>
              <a:p>
                <a:r>
                  <a:rPr lang="en-US" sz="2000">
                    <a:solidFill>
                      <a:srgbClr val="002060"/>
                    </a:solidFill>
                  </a:rPr>
                  <a:t>Neutron-Fission-Angles.txt</a:t>
                </a:r>
                <a:endParaRPr lang="en-US" sz="2000">
                  <a:solidFill>
                    <a:srgbClr val="002060"/>
                  </a:solidFill>
                </a:endParaRPr>
              </a:p>
              <a:p>
                <a:endParaRPr lang="en-US" sz="2000">
                  <a:solidFill>
                    <a:srgbClr val="002060"/>
                  </a:solidFill>
                </a:endParaRPr>
              </a:p>
              <a:p>
                <a:r>
                  <a:rPr lang="en-US" sz="2000">
                    <a:solidFill>
                      <a:srgbClr val="002060"/>
                    </a:solidFill>
                  </a:rPr>
                  <a:t>After we have generated about 666 or 1332 neutron spectra using ROOT we can fit all the spectra in one go. The angle data will come from </a:t>
                </a:r>
                <a:r>
                  <a:rPr lang="en-US" sz="2000">
                    <a:solidFill>
                      <a:srgbClr val="002060"/>
                    </a:solidFill>
                    <a:sym typeface="+mn-ea"/>
                  </a:rPr>
                  <a:t>Neutron-Fission-Angles.txt. I</a:t>
                </a:r>
                <a:r>
                  <a:rPr lang="en-US" sz="2000">
                    <a:solidFill>
                      <a:srgbClr val="002060"/>
                    </a:solidFill>
                  </a:rPr>
                  <a:t> will be presenting the program for moving source fit in another video.</a:t>
                </a:r>
                <a:endParaRPr lang="en-US" sz="2000">
                  <a:solidFill>
                    <a:srgbClr val="002060"/>
                  </a:solidFill>
                </a:endParaRPr>
              </a:p>
              <a:p>
                <a:endParaRPr lang="en-US" sz="2000">
                  <a:solidFill>
                    <a:srgbClr val="002060"/>
                  </a:solidFill>
                </a:endParaRPr>
              </a:p>
              <a:p>
                <a:r>
                  <a:rPr lang="en-US" sz="2000">
                    <a:solidFill>
                      <a:srgbClr val="002060"/>
                    </a:solidFill>
                  </a:rPr>
                  <a:t>By making use of these programs we can easily complete our pre-fission neutron analyis in a matter of minutes. Beginners are initially over-awed when they think they have to first generate then analyse 666 or 1332 spectra for just one beam energy. But I am providing the programs and videos here, which will allow to complete the analysis </a:t>
                </a:r>
                <a:endParaRPr lang="en-US" sz="200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215" y="555625"/>
                <a:ext cx="9968865" cy="5015865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Text Box 6"/>
          <p:cNvSpPr txBox="1"/>
          <p:nvPr/>
        </p:nvSpPr>
        <p:spPr>
          <a:xfrm>
            <a:off x="370205" y="95250"/>
            <a:ext cx="11530330" cy="52197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p>
            <a:pPr algn="ctr"/>
            <a:r>
              <a:rPr lang="en-US" sz="2800" b="1" dirty="0">
                <a:solidFill>
                  <a:srgbClr val="FF0000"/>
                </a:solidFill>
              </a:rPr>
              <a:t>Website: </a:t>
            </a:r>
            <a:r>
              <a:rPr lang="en-US" sz="2400">
                <a:solidFill>
                  <a:srgbClr val="0070C0"/>
                </a:solidFill>
                <a:sym typeface="+mn-ea"/>
              </a:rPr>
              <a:t>http://www.ambar-chatterjee.com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0205" y="690880"/>
            <a:ext cx="6057900" cy="4276725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sp>
        <p:nvSpPr>
          <p:cNvPr id="6" name="Oval 5"/>
          <p:cNvSpPr/>
          <p:nvPr/>
        </p:nvSpPr>
        <p:spPr>
          <a:xfrm>
            <a:off x="2364105" y="4464685"/>
            <a:ext cx="3006090" cy="46609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8890" y="2100580"/>
            <a:ext cx="4438650" cy="2247900"/>
          </a:xfrm>
          <a:prstGeom prst="rect">
            <a:avLst/>
          </a:prstGeom>
          <a:ln w="60325">
            <a:solidFill>
              <a:schemeClr val="accent1"/>
            </a:solidFill>
          </a:ln>
        </p:spPr>
      </p:pic>
      <p:cxnSp>
        <p:nvCxnSpPr>
          <p:cNvPr id="9" name="Straight Arrow Connector 8"/>
          <p:cNvCxnSpPr>
            <a:stCxn id="6" idx="6"/>
            <a:endCxn id="8" idx="1"/>
          </p:cNvCxnSpPr>
          <p:nvPr/>
        </p:nvCxnSpPr>
        <p:spPr>
          <a:xfrm flipV="1">
            <a:off x="5370195" y="3224530"/>
            <a:ext cx="2258695" cy="147320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/>
          <p:nvPr/>
        </p:nvSpPr>
        <p:spPr>
          <a:xfrm>
            <a:off x="2957830" y="0"/>
            <a:ext cx="59436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sz="2800" b="1">
                <a:solidFill>
                  <a:srgbClr val="FF0000"/>
                </a:solidFill>
              </a:rPr>
              <a:t>1 slice, 6 slices, 12 or more?</a:t>
            </a:r>
            <a:r>
              <a:rPr lang="en-US"/>
              <a:t> </a:t>
            </a:r>
            <a:endParaRPr lang="en-US"/>
          </a:p>
        </p:txBody>
      </p:sp>
      <p:sp>
        <p:nvSpPr>
          <p:cNvPr id="3" name="Text Box 2"/>
          <p:cNvSpPr txBox="1"/>
          <p:nvPr/>
        </p:nvSpPr>
        <p:spPr>
          <a:xfrm>
            <a:off x="582295" y="5282565"/>
            <a:ext cx="110274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000">
                <a:solidFill>
                  <a:srgbClr val="002060"/>
                </a:solidFill>
              </a:rPr>
              <a:t>With 16</a:t>
            </a:r>
            <a:r>
              <a:rPr lang="en-US" sz="2000" baseline="46000">
                <a:solidFill>
                  <a:srgbClr val="002060"/>
                </a:solidFill>
                <a:uFillTx/>
              </a:rPr>
              <a:t>o</a:t>
            </a:r>
            <a:r>
              <a:rPr lang="en-US" sz="2000">
                <a:solidFill>
                  <a:srgbClr val="002060"/>
                </a:solidFill>
              </a:rPr>
              <a:t> variation across slices, you can see how bad it is for the moving source fit if we do not slice the MWPC. With 6 slices, the error in angles reduces to 3</a:t>
            </a:r>
            <a:r>
              <a:rPr lang="en-US" sz="2000" baseline="46000">
                <a:solidFill>
                  <a:srgbClr val="002060"/>
                </a:solidFill>
                <a:uFillTx/>
              </a:rPr>
              <a:t>o</a:t>
            </a:r>
            <a:r>
              <a:rPr lang="en-US" sz="2000">
                <a:solidFill>
                  <a:srgbClr val="002060"/>
                </a:solidFill>
                <a:sym typeface="+mn-ea"/>
              </a:rPr>
              <a:t> and we can reduce this further with 12 slices.</a:t>
            </a:r>
            <a:endParaRPr lang="en-US" sz="2000" baseline="46000">
              <a:solidFill>
                <a:srgbClr val="002060"/>
              </a:solidFill>
              <a:uFillTx/>
              <a:latin typeface="Courier 10 Pitch" charset="0"/>
              <a:cs typeface="Courier 10 Pitch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/>
              <p:nvPr/>
            </p:nvGraphicFramePr>
            <p:xfrm>
              <a:off x="1662430" y="2203450"/>
              <a:ext cx="8534400" cy="2667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79830"/>
                    <a:gridCol w="2028190"/>
                    <a:gridCol w="3192780"/>
                    <a:gridCol w="2133600"/>
                  </a:tblGrid>
                  <a:tr h="381000"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/>
                            <a:t>Label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/>
                            <a:t>Slice Number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400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𝜽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𝒏𝒇</m:t>
                                    </m:r>
                                    <m:r>
                                      <a:rPr lang="en-US" sz="2400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400" i="1">
                            <a:latin typeface="DejaVu Math TeX Gyre" panose="02000503000000000000" charset="0"/>
                            <a:cs typeface="DejaVu Math TeX Gyre" panose="02000503000000000000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400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𝜽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𝒏𝒇</m:t>
                                    </m:r>
                                    <m:r>
                                      <a:rPr lang="en-US" sz="2400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400" i="1">
                            <a:latin typeface="DejaVu Math TeX Gyre" panose="02000503000000000000" charset="0"/>
                            <a:cs typeface="DejaVu Math TeX Gyre" panose="02000503000000000000" charset="0"/>
                          </a:endParaRPr>
                        </a:p>
                      </a:txBody>
                      <a:tcPr/>
                    </a:tc>
                  </a:tr>
                  <a:tr h="381000"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E4186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cs typeface="+mn-lt"/>
                            </a:rPr>
                            <a:t>1</a:t>
                          </a:r>
                          <a:endParaRPr lang="en-US" sz="2000">
                            <a:cs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113.50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79.47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</a:tr>
                  <a:tr h="381000"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E4186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cs typeface="+mn-lt"/>
                            </a:rPr>
                            <a:t>2</a:t>
                          </a:r>
                          <a:endParaRPr lang="en-US" sz="2000">
                            <a:cs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118.21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74.16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</a:tr>
                  <a:tr h="381000"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E4186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cs typeface="+mn-lt"/>
                            </a:rPr>
                            <a:t>3</a:t>
                          </a:r>
                          <a:endParaRPr lang="en-US" sz="2000">
                            <a:cs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122.38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69.21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</a:tr>
                  <a:tr h="381000"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E4186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cs typeface="+mn-lt"/>
                            </a:rPr>
                            <a:t>4</a:t>
                          </a:r>
                          <a:endParaRPr lang="en-US" sz="2000">
                            <a:cs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119.86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72.50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</a:tr>
                  <a:tr h="381000"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E4186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cs typeface="+mn-lt"/>
                            </a:rPr>
                            <a:t>5</a:t>
                          </a:r>
                          <a:endParaRPr lang="en-US" sz="2000">
                            <a:cs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124.95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66.35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</a:tr>
                  <a:tr h="381000"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E4186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cs typeface="+mn-lt"/>
                            </a:rPr>
                            <a:t>6</a:t>
                          </a:r>
                          <a:endParaRPr lang="en-US" sz="2000">
                            <a:cs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129.39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60.40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/>
              <p:nvPr/>
            </p:nvGraphicFramePr>
            <p:xfrm>
              <a:off x="1662430" y="2203450"/>
              <a:ext cx="8534400" cy="2667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79830"/>
                    <a:gridCol w="2028190"/>
                    <a:gridCol w="3192780"/>
                    <a:gridCol w="2133600"/>
                  </a:tblGrid>
                  <a:tr h="469265"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/>
                            <a:t>Label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/>
                            <a:t>Slice Number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"/>
                        </a:blipFill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E4186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cs typeface="+mn-lt"/>
                            </a:rPr>
                            <a:t>1</a:t>
                          </a:r>
                          <a:endParaRPr lang="en-US" sz="2000">
                            <a:cs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113.50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79.47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</a:tr>
                  <a:tr h="381000"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E4186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cs typeface="+mn-lt"/>
                            </a:rPr>
                            <a:t>2</a:t>
                          </a:r>
                          <a:endParaRPr lang="en-US" sz="2000">
                            <a:cs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118.21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74.16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</a:tr>
                  <a:tr h="381000"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E4186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cs typeface="+mn-lt"/>
                            </a:rPr>
                            <a:t>3</a:t>
                          </a:r>
                          <a:endParaRPr lang="en-US" sz="2000">
                            <a:cs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122.38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69.21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</a:tr>
                  <a:tr h="381000"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E4186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cs typeface="+mn-lt"/>
                            </a:rPr>
                            <a:t>4</a:t>
                          </a:r>
                          <a:endParaRPr lang="en-US" sz="2000">
                            <a:cs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119.86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72.50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</a:tr>
                  <a:tr h="381000"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E4186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cs typeface="+mn-lt"/>
                            </a:rPr>
                            <a:t>5</a:t>
                          </a:r>
                          <a:endParaRPr lang="en-US" sz="2000">
                            <a:cs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124.95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66.35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</a:tr>
                  <a:tr h="381000"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E4186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cs typeface="+mn-lt"/>
                            </a:rPr>
                            <a:t>6</a:t>
                          </a:r>
                          <a:endParaRPr lang="en-US" sz="2000">
                            <a:cs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129.39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>
                            <a:buNone/>
                          </a:pPr>
                          <a:r>
                            <a:rPr lang="en-US" sz="2000">
                              <a:solidFill>
                                <a:srgbClr val="002060"/>
                              </a:solidFill>
                              <a:cs typeface="+mn-lt"/>
                              <a:sym typeface="+mn-ea"/>
                            </a:rPr>
                            <a:t>60.40</a:t>
                          </a:r>
                          <a:endParaRPr lang="en-US" sz="2000">
                            <a:solidFill>
                              <a:srgbClr val="002060"/>
                            </a:solidFill>
                            <a:cs typeface="+mn-lt"/>
                            <a:sym typeface="+mn-ea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Text Box 4"/>
          <p:cNvSpPr txBox="1"/>
          <p:nvPr/>
        </p:nvSpPr>
        <p:spPr>
          <a:xfrm>
            <a:off x="965835" y="648970"/>
            <a:ext cx="1102741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000">
                <a:solidFill>
                  <a:srgbClr val="002060"/>
                </a:solidFill>
              </a:rPr>
              <a:t>At the begining I had indicated that making just 1 slice is bad. 6 slices is better and probably 12 slices still better. Now that we have ThetaCalc.c running, let us look at its typical output Neutron-Fission-Angles.txt for an example case. I show below the 6 the results for one neutron detector with label 4186 which is in Ring4</a:t>
            </a:r>
            <a:endParaRPr lang="en-US">
              <a:solidFill>
                <a:srgbClr val="002060"/>
              </a:solidFill>
              <a:latin typeface="Courier 10 Pitch" charset="0"/>
              <a:cs typeface="Courier 10 Pitch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3365" y="1355725"/>
            <a:ext cx="9745345" cy="5483860"/>
          </a:xfrm>
          <a:prstGeom prst="rect">
            <a:avLst/>
          </a:prstGeom>
        </p:spPr>
      </p:pic>
      <p:sp>
        <p:nvSpPr>
          <p:cNvPr id="7" name="Text Box 6"/>
          <p:cNvSpPr txBox="1"/>
          <p:nvPr/>
        </p:nvSpPr>
        <p:spPr>
          <a:xfrm>
            <a:off x="370205" y="95250"/>
            <a:ext cx="11530330" cy="126047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NAND ARRAY</a:t>
            </a:r>
            <a:endParaRPr lang="en-US" sz="2800" b="1" dirty="0">
              <a:solidFill>
                <a:srgbClr val="FF0000"/>
              </a:solidFill>
            </a:endParaRPr>
          </a:p>
          <a:p>
            <a:pPr algn="ctr"/>
            <a:r>
              <a:rPr lang="en-US" sz="2400" dirty="0"/>
              <a:t>100 Liquid Scintillators. 8 rings with angles 9</a:t>
            </a:r>
            <a:r>
              <a:rPr lang="en-US" sz="2400" baseline="42000" dirty="0">
                <a:solidFill>
                  <a:schemeClr val="tx1"/>
                </a:solidFill>
                <a:uFillTx/>
              </a:rPr>
              <a:t>o</a:t>
            </a:r>
            <a:r>
              <a:rPr lang="en-US" sz="2400" dirty="0"/>
              <a:t> to 350</a:t>
            </a:r>
            <a:r>
              <a:rPr lang="en-US" sz="2400" baseline="42000" dirty="0">
                <a:solidFill>
                  <a:schemeClr val="tx1"/>
                </a:solidFill>
                <a:uFillTx/>
              </a:rPr>
              <a:t>o</a:t>
            </a:r>
            <a:endParaRPr lang="en-US" sz="2400" dirty="0"/>
          </a:p>
          <a:p>
            <a:pPr algn="ctr"/>
            <a:r>
              <a:rPr lang="en-US" sz="2400" dirty="0"/>
              <a:t> TOF Path 175 cm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4310" y="1417955"/>
            <a:ext cx="9693275" cy="5440045"/>
          </a:xfrm>
          <a:prstGeom prst="rect">
            <a:avLst/>
          </a:prstGeom>
        </p:spPr>
      </p:pic>
      <p:sp>
        <p:nvSpPr>
          <p:cNvPr id="7" name="Text Box 6"/>
          <p:cNvSpPr txBox="1"/>
          <p:nvPr/>
        </p:nvSpPr>
        <p:spPr>
          <a:xfrm>
            <a:off x="4272280" y="95250"/>
            <a:ext cx="423100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Spherical Scattering Chamber</a:t>
            </a:r>
            <a:endParaRPr lang="en-US" sz="2800" b="1" dirty="0">
              <a:solidFill>
                <a:srgbClr val="FF0000"/>
              </a:solidFill>
            </a:endParaRPr>
          </a:p>
          <a:p>
            <a:pPr algn="ctr"/>
            <a:r>
              <a:rPr lang="en-US" sz="2400" dirty="0"/>
              <a:t>2 large area MWPCs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680" y="80010"/>
            <a:ext cx="10515600" cy="93916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+mn-lt"/>
              </a:rPr>
              <a:t>Dividing the MWPC into sections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Box 3"/>
              <p:cNvSpPr txBox="1"/>
              <p:nvPr/>
            </p:nvSpPr>
            <p:spPr>
              <a:xfrm>
                <a:off x="504825" y="940435"/>
                <a:ext cx="10752455" cy="2320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8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75000"/>
                      </a:schemeClr>
                    </a:solidFill>
                  </a:rPr>
                  <a:t>Since the MWPCs are large, we need to divide MWPC-1 into smaller sections</a:t>
                </a:r>
                <a:endParaRPr lang="en-US" sz="20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marL="285750" indent="-285750">
                  <a:buFont typeface="Arial" panose="0208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75000"/>
                      </a:schemeClr>
                    </a:solidFill>
                  </a:rPr>
                  <a:t>Some people </a:t>
                </a:r>
                <a:r>
                  <a:rPr lang="en-US" sz="2000" dirty="0" err="1">
                    <a:solidFill>
                      <a:schemeClr val="accent5">
                        <a:lumMod val="75000"/>
                      </a:schemeClr>
                    </a:solidFill>
                  </a:rPr>
                  <a:t>analyse</a:t>
                </a:r>
                <a:r>
                  <a:rPr lang="en-US" sz="2000" dirty="0">
                    <a:solidFill>
                      <a:schemeClr val="accent5">
                        <a:lumMod val="75000"/>
                      </a:schemeClr>
                    </a:solidFill>
                  </a:rPr>
                  <a:t> the data considering only one large section in the </a:t>
                </a:r>
                <a:r>
                  <a:rPr lang="en-US" sz="2000" dirty="0" err="1">
                    <a:solidFill>
                      <a:schemeClr val="accent5">
                        <a:lumMod val="75000"/>
                      </a:schemeClr>
                    </a:solidFill>
                  </a:rPr>
                  <a:t>centre</a:t>
                </a:r>
                <a:r>
                  <a:rPr lang="en-US" sz="2000" dirty="0">
                    <a:solidFill>
                      <a:schemeClr val="accent5">
                        <a:lumMod val="75000"/>
                      </a:schemeClr>
                    </a:solidFill>
                  </a:rPr>
                  <a:t> taking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  <m:t>𝜃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  <m:t>𝑛𝑓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5">
                        <a:lumMod val="75000"/>
                      </a:schemeClr>
                    </a:solidFill>
                  </a:rPr>
                  <a:t> angles based only on the </a:t>
                </a:r>
                <a:r>
                  <a:rPr lang="en-US" sz="2000" dirty="0" err="1">
                    <a:solidFill>
                      <a:schemeClr val="accent5">
                        <a:lumMod val="75000"/>
                      </a:schemeClr>
                    </a:solidFill>
                  </a:rPr>
                  <a:t>centre</a:t>
                </a:r>
                <a:r>
                  <a:rPr lang="en-US" sz="2000" dirty="0">
                    <a:solidFill>
                      <a:schemeClr val="accent5">
                        <a:lumMod val="75000"/>
                      </a:schemeClr>
                    </a:solidFill>
                  </a:rPr>
                  <a:t> point of this section</a:t>
                </a:r>
                <a:endParaRPr lang="en-US" sz="20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marL="285750" indent="-285750">
                  <a:buFont typeface="Arial" panose="0208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75000"/>
                      </a:schemeClr>
                    </a:solidFill>
                  </a:rPr>
                  <a:t>This is incorrect</a:t>
                </a:r>
                <a:endParaRPr lang="en-US" sz="20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marL="285750" indent="-285750">
                  <a:buFont typeface="Arial" panose="0208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75000"/>
                      </a:schemeClr>
                    </a:solidFill>
                  </a:rPr>
                  <a:t>If the section chosen is large, the angles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  <m:t>𝜃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  <m:t>𝑛𝑓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5">
                        <a:lumMod val="75000"/>
                      </a:schemeClr>
                    </a:solidFill>
                  </a:rPr>
                  <a:t> will change over different points within the section</a:t>
                </a:r>
                <a:endParaRPr lang="en-US" sz="20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marL="285750" indent="-285750">
                  <a:buFont typeface="Arial" panose="0208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75000"/>
                      </a:schemeClr>
                    </a:solidFill>
                  </a:rPr>
                  <a:t>If the section chosen is small, we lose statistics (throwing away valuable data)</a:t>
                </a:r>
                <a:endParaRPr lang="en-US" sz="2000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825" y="940435"/>
                <a:ext cx="10752455" cy="2320290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arallelogram 4"/>
          <p:cNvSpPr/>
          <p:nvPr/>
        </p:nvSpPr>
        <p:spPr>
          <a:xfrm>
            <a:off x="588645" y="3869690"/>
            <a:ext cx="2875915" cy="1424940"/>
          </a:xfrm>
          <a:prstGeom prst="parallelogram">
            <a:avLst>
              <a:gd name="adj" fmla="val 757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s 5"/>
          <p:cNvSpPr/>
          <p:nvPr/>
        </p:nvSpPr>
        <p:spPr>
          <a:xfrm>
            <a:off x="1219835" y="4184015"/>
            <a:ext cx="1612900" cy="7956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arallelogram 6"/>
          <p:cNvSpPr/>
          <p:nvPr/>
        </p:nvSpPr>
        <p:spPr>
          <a:xfrm>
            <a:off x="4716780" y="3914140"/>
            <a:ext cx="2875915" cy="1424940"/>
          </a:xfrm>
          <a:prstGeom prst="parallelogram">
            <a:avLst>
              <a:gd name="adj" fmla="val 757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arallelogram 7"/>
          <p:cNvSpPr/>
          <p:nvPr/>
        </p:nvSpPr>
        <p:spPr>
          <a:xfrm>
            <a:off x="8518525" y="3869690"/>
            <a:ext cx="2875915" cy="1424940"/>
          </a:xfrm>
          <a:prstGeom prst="parallelogram">
            <a:avLst>
              <a:gd name="adj" fmla="val 757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5655310" y="3933190"/>
            <a:ext cx="20320" cy="1403985"/>
          </a:xfrm>
          <a:prstGeom prst="line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667500" y="3916045"/>
            <a:ext cx="6350" cy="1443355"/>
          </a:xfrm>
          <a:prstGeom prst="line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7" idx="5"/>
            <a:endCxn id="7" idx="2"/>
          </p:cNvCxnSpPr>
          <p:nvPr/>
        </p:nvCxnSpPr>
        <p:spPr>
          <a:xfrm>
            <a:off x="4721860" y="4626610"/>
            <a:ext cx="2865755" cy="0"/>
          </a:xfrm>
          <a:prstGeom prst="line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518525" y="4314825"/>
            <a:ext cx="2887980" cy="15875"/>
          </a:xfrm>
          <a:prstGeom prst="line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518525" y="4815840"/>
            <a:ext cx="2865755" cy="0"/>
          </a:xfrm>
          <a:prstGeom prst="line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9123045" y="3888105"/>
            <a:ext cx="8890" cy="1427480"/>
          </a:xfrm>
          <a:prstGeom prst="line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8" idx="4"/>
          </p:cNvCxnSpPr>
          <p:nvPr/>
        </p:nvCxnSpPr>
        <p:spPr>
          <a:xfrm>
            <a:off x="9956800" y="3869690"/>
            <a:ext cx="0" cy="1424940"/>
          </a:xfrm>
          <a:prstGeom prst="line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0780395" y="3858260"/>
            <a:ext cx="3175" cy="1461770"/>
          </a:xfrm>
          <a:prstGeom prst="line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19"/>
          <p:cNvSpPr txBox="1"/>
          <p:nvPr/>
        </p:nvSpPr>
        <p:spPr>
          <a:xfrm>
            <a:off x="1158592" y="5486982"/>
            <a:ext cx="1985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BAD ANALYSIS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1 large central area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1" name="Text Box 20"/>
          <p:cNvSpPr txBox="1"/>
          <p:nvPr/>
        </p:nvSpPr>
        <p:spPr>
          <a:xfrm>
            <a:off x="5387004" y="5535930"/>
            <a:ext cx="17043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GOOD ANALYSIS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6 Sections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2" name="Text Box 21"/>
          <p:cNvSpPr txBox="1"/>
          <p:nvPr/>
        </p:nvSpPr>
        <p:spPr>
          <a:xfrm>
            <a:off x="9464169" y="5535930"/>
            <a:ext cx="1253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BETTER?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12 Sections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9385" y="462280"/>
            <a:ext cx="10022205" cy="1271905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Calculating Neutron-Fission Angles</a:t>
            </a:r>
            <a:endParaRPr lang="en-US" sz="3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1780" y="1951355"/>
                <a:ext cx="11648440" cy="2230755"/>
              </a:xfrm>
            </p:spPr>
            <p:txBody>
              <a:bodyPr>
                <a:normAutofit fontScale="87500"/>
              </a:bodyPr>
              <a:lstStyle/>
              <a:p>
                <a:pPr marL="0" indent="0">
                  <a:lnSpc>
                    <a:spcPct val="110000"/>
                  </a:lnSpc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700" i="1" dirty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700" i="1" dirty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𝜃</m:t>
                        </m:r>
                      </m:e>
                      <m:sub>
                        <m:r>
                          <a:rPr lang="en-US" sz="2700" i="1" dirty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𝑛𝑓</m:t>
                        </m:r>
                        <m:r>
                          <a:rPr lang="en-US" sz="2700" i="1" dirty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700" i="1" dirty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700" dirty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and</m:t>
                        </m:r>
                        <m:r>
                          <a:rPr lang="en-US" sz="2700" i="1" dirty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</m:t>
                        </m:r>
                        <m:r>
                          <a:rPr lang="en-US" sz="2700" i="1" dirty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𝜃</m:t>
                        </m:r>
                      </m:e>
                      <m:sub>
                        <m:r>
                          <a:rPr lang="en-US" sz="2700" i="1" dirty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𝑛𝑓</m:t>
                        </m:r>
                        <m:r>
                          <a:rPr lang="en-US" sz="2700" i="1" dirty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700" dirty="0">
                    <a:solidFill>
                      <a:schemeClr val="accent5">
                        <a:lumMod val="75000"/>
                      </a:schemeClr>
                    </a:solidFill>
                  </a:rPr>
                  <a:t> for 100 detectors and 6 MWPC sections </a:t>
                </a:r>
                <a:endParaRPr lang="en-US" sz="27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marL="0" indent="0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US" sz="2700" dirty="0">
                    <a:solidFill>
                      <a:schemeClr val="accent5">
                        <a:lumMod val="75000"/>
                      </a:schemeClr>
                    </a:solidFill>
                  </a:rPr>
                  <a:t>There will be 600 neutron spectra from ROOT analysis</a:t>
                </a:r>
                <a:endParaRPr lang="en-US" sz="27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marL="0" indent="0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US" sz="2700" dirty="0">
                    <a:solidFill>
                      <a:schemeClr val="accent5">
                        <a:lumMod val="75000"/>
                      </a:schemeClr>
                    </a:solidFill>
                  </a:rPr>
                  <a:t>Calculation of angles by hand: Difficult for so many cases. Error prone.</a:t>
                </a:r>
                <a:endParaRPr lang="en-US" sz="27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marL="0" indent="0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US" sz="2700" dirty="0">
                    <a:solidFill>
                      <a:schemeClr val="accent5">
                        <a:lumMod val="75000"/>
                      </a:schemeClr>
                    </a:solidFill>
                    <a:sym typeface="+mn-ea"/>
                  </a:rPr>
                  <a:t>Program required.</a:t>
                </a:r>
                <a:endParaRPr lang="en-US" sz="27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marL="0" indent="0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US" sz="2700" dirty="0">
                    <a:solidFill>
                      <a:schemeClr val="accent5">
                        <a:lumMod val="75000"/>
                      </a:schemeClr>
                    </a:solidFill>
                  </a:rPr>
                  <a:t>Easily formulated in terms of 3 dimensional vector geometry</a:t>
                </a:r>
                <a:endParaRPr lang="en-US" sz="27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1780" y="1951355"/>
                <a:ext cx="11648440" cy="2230755"/>
              </a:xfrm>
              <a:blipFill rotWithShape="1">
                <a:blip r:embed="rId1"/>
                <a:stretch>
                  <a:fillRect b="-15428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/>
          <p:nvPr/>
        </p:nvSpPr>
        <p:spPr>
          <a:xfrm>
            <a:off x="1212215" y="252730"/>
            <a:ext cx="97675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Define coordinate system with z-axis in the beam direction, y-axis vertical and origin at the target position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8120" y="1374140"/>
            <a:ext cx="9745345" cy="5483860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V="1">
            <a:off x="6010275" y="4001135"/>
            <a:ext cx="1812290" cy="793115"/>
          </a:xfrm>
          <a:prstGeom prst="straightConnector1">
            <a:avLst/>
          </a:prstGeom>
          <a:ln w="698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5948045" y="1954530"/>
            <a:ext cx="62230" cy="2868930"/>
          </a:xfrm>
          <a:prstGeom prst="straightConnector1">
            <a:avLst/>
          </a:prstGeom>
          <a:ln w="698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4599940" y="4466590"/>
            <a:ext cx="1393190" cy="342265"/>
          </a:xfrm>
          <a:prstGeom prst="straightConnector1">
            <a:avLst/>
          </a:prstGeom>
          <a:ln w="698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6"/>
          <p:cNvSpPr txBox="1"/>
          <p:nvPr/>
        </p:nvSpPr>
        <p:spPr>
          <a:xfrm>
            <a:off x="3990340" y="4044315"/>
            <a:ext cx="594360" cy="706755"/>
          </a:xfrm>
          <a:prstGeom prst="rect">
            <a:avLst/>
          </a:prstGeom>
          <a:solidFill>
            <a:schemeClr val="tx2"/>
          </a:solidFill>
          <a:ln w="317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>
                <a:solidFill>
                  <a:schemeClr val="bg1"/>
                </a:solidFill>
              </a:rPr>
              <a:t>x</a:t>
            </a:r>
            <a:endParaRPr lang="en-US" sz="4000" b="1">
              <a:solidFill>
                <a:schemeClr val="bg1"/>
              </a:solidFill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6116955" y="1664970"/>
            <a:ext cx="594360" cy="706755"/>
          </a:xfrm>
          <a:prstGeom prst="rect">
            <a:avLst/>
          </a:prstGeom>
          <a:solidFill>
            <a:schemeClr val="tx2"/>
          </a:solidFill>
          <a:ln w="31750" cmpd="sng"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4000" b="1">
                <a:solidFill>
                  <a:schemeClr val="bg1"/>
                </a:solidFill>
              </a:rPr>
              <a:t>y</a:t>
            </a:r>
            <a:endParaRPr lang="en-US" sz="4000" b="1">
              <a:solidFill>
                <a:schemeClr val="bg1"/>
              </a:solidFill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7854315" y="3630930"/>
            <a:ext cx="594360" cy="706755"/>
          </a:xfrm>
          <a:prstGeom prst="rect">
            <a:avLst/>
          </a:prstGeom>
          <a:solidFill>
            <a:schemeClr val="tx2"/>
          </a:solidFill>
          <a:ln w="317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>
                <a:solidFill>
                  <a:schemeClr val="bg1"/>
                </a:solidFill>
              </a:rPr>
              <a:t>z</a:t>
            </a:r>
            <a:endParaRPr lang="en-US" sz="4000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Box 1"/>
              <p:cNvSpPr txBox="1"/>
              <p:nvPr/>
            </p:nvSpPr>
            <p:spPr>
              <a:xfrm>
                <a:off x="160655" y="180340"/>
                <a:ext cx="11772843" cy="1076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5"/>
                    </a:solidFill>
                  </a:rPr>
                  <a:t>Coordinates of neutron detectors in this frame is available in </a:t>
                </a:r>
                <a:r>
                  <a:rPr lang="en-US" sz="2000" b="1" dirty="0">
                    <a:solidFill>
                      <a:schemeClr val="bg1"/>
                    </a:solidFill>
                    <a:highlight>
                      <a:srgbClr val="0000FF"/>
                    </a:highlight>
                  </a:rPr>
                  <a:t>NAND-Detectors-Sperical.pdf</a:t>
                </a:r>
                <a:r>
                  <a:rPr lang="en-US" sz="2000" dirty="0">
                    <a:solidFill>
                      <a:schemeClr val="bg1"/>
                    </a:solidFill>
                  </a:rPr>
                  <a:t> </a:t>
                </a:r>
                <a:r>
                  <a:rPr lang="en-US" sz="2000" dirty="0">
                    <a:solidFill>
                      <a:schemeClr val="accent5"/>
                    </a:solidFill>
                  </a:rPr>
                  <a:t>which I am providing. Please change the negative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5"/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𝜙</m:t>
                    </m:r>
                  </m:oMath>
                </a14:m>
                <a:r>
                  <a:rPr lang="en-US" sz="2000" dirty="0">
                    <a:solidFill>
                      <a:schemeClr val="accent5"/>
                    </a:solidFill>
                  </a:rPr>
                  <a:t> values in this file to positive by adding 360</a:t>
                </a:r>
                <a:r>
                  <a:rPr lang="en-US" sz="2000" baseline="46000" dirty="0">
                    <a:solidFill>
                      <a:schemeClr val="accent5"/>
                    </a:solidFill>
                    <a:uFillTx/>
                  </a:rPr>
                  <a:t>o</a:t>
                </a:r>
                <a:r>
                  <a:rPr lang="en-US" sz="2000" dirty="0">
                    <a:solidFill>
                      <a:schemeClr val="accent5"/>
                    </a:solidFill>
                    <a:uFillTx/>
                  </a:rPr>
                  <a:t> . Later we will make a text file for use in the analysis</a:t>
                </a:r>
                <a:r>
                  <a:rPr lang="en-US" sz="2400" dirty="0">
                    <a:solidFill>
                      <a:schemeClr val="accent5"/>
                    </a:solidFill>
                    <a:uFillTx/>
                  </a:rPr>
                  <a:t>.</a:t>
                </a:r>
                <a:endParaRPr lang="en-US" sz="2400" dirty="0">
                  <a:solidFill>
                    <a:schemeClr val="accent5"/>
                  </a:solidFill>
                  <a:uFillTx/>
                </a:endParaRPr>
              </a:p>
            </p:txBody>
          </p:sp>
        </mc:Choice>
        <mc:Fallback>
          <p:sp>
            <p:nvSpPr>
              <p:cNvPr id="2" name="Text 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655" y="180340"/>
                <a:ext cx="11772843" cy="1076325"/>
              </a:xfrm>
              <a:prstGeom prst="rect">
                <a:avLst/>
              </a:prstGeom>
              <a:blipFill rotWithShape="1">
                <a:blip r:embed="rId1"/>
                <a:stretch>
                  <a:fillRect r="5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5495" y="1256665"/>
            <a:ext cx="7312025" cy="5145405"/>
          </a:xfrm>
          <a:prstGeom prst="rect">
            <a:avLst/>
          </a:prstGeom>
        </p:spPr>
      </p:pic>
      <p:sp>
        <p:nvSpPr>
          <p:cNvPr id="8" name="Text Box 7"/>
          <p:cNvSpPr txBox="1"/>
          <p:nvPr/>
        </p:nvSpPr>
        <p:spPr>
          <a:xfrm>
            <a:off x="3938270" y="6489700"/>
            <a:ext cx="31032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...............   etc  ..............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/>
          <p:nvPr/>
        </p:nvSpPr>
        <p:spPr>
          <a:xfrm>
            <a:off x="4928349" y="867132"/>
            <a:ext cx="618236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/>
                </a:solidFill>
              </a:rPr>
              <a:t>Now let us look at the XZ plane view of the forward angle MWPC. There is a second MWPC at back angle, centered around the fission folding angle, but we will work out everything in terms of the first MWPC, which we will divide into 6 (or more) sections.</a:t>
            </a:r>
            <a:endParaRPr lang="en-US" sz="2000" dirty="0">
              <a:solidFill>
                <a:schemeClr val="accent5"/>
              </a:solidFill>
              <a:uFillTx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Box 3"/>
              <p:cNvSpPr txBox="1"/>
              <p:nvPr/>
            </p:nvSpPr>
            <p:spPr>
              <a:xfrm>
                <a:off x="4740275" y="3091815"/>
                <a:ext cx="7211695" cy="2653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5"/>
                    </a:solidFill>
                  </a:rPr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5"/>
                            </a:solidFill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5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𝜃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5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𝑀𝑊𝑃𝐶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5"/>
                    </a:solidFill>
                    <a:uFillTx/>
                  </a:rPr>
                  <a:t>  denote angle of </a:t>
                </a:r>
                <a:r>
                  <a:rPr lang="en-US" sz="2000" dirty="0" err="1">
                    <a:solidFill>
                      <a:schemeClr val="accent5"/>
                    </a:solidFill>
                    <a:uFillTx/>
                  </a:rPr>
                  <a:t>centre</a:t>
                </a:r>
                <a:r>
                  <a:rPr lang="en-US" sz="2000" dirty="0">
                    <a:solidFill>
                      <a:schemeClr val="accent5"/>
                    </a:solidFill>
                    <a:uFillTx/>
                  </a:rPr>
                  <a:t> of MWPC with respect to beam (z-axis) and d denote the distance of </a:t>
                </a:r>
                <a:r>
                  <a:rPr lang="en-US" sz="2000" dirty="0" err="1">
                    <a:solidFill>
                      <a:schemeClr val="accent5"/>
                    </a:solidFill>
                    <a:uFillTx/>
                  </a:rPr>
                  <a:t>centre</a:t>
                </a:r>
                <a:r>
                  <a:rPr lang="en-US" sz="2000" dirty="0">
                    <a:solidFill>
                      <a:schemeClr val="accent5"/>
                    </a:solidFill>
                    <a:uFillTx/>
                  </a:rPr>
                  <a:t> of the MWPC from target. These values will be known from the experimental setup. I have shown the width of the MWPC as 125 mm, it could be different.  Let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5"/>
                        </a:solidFill>
                        <a:uFillTx/>
                        <a:latin typeface="DejaVu Math TeX Gyre" panose="02000503000000000000" charset="0"/>
                        <a:cs typeface="DejaVu Math TeX Gyre" panose="02000503000000000000" charset="0"/>
                      </a:rPr>
                      <m:t>𝜆</m:t>
                    </m:r>
                  </m:oMath>
                </a14:m>
                <a:r>
                  <a:rPr lang="en-US" sz="2000" dirty="0">
                    <a:solidFill>
                      <a:schemeClr val="accent5"/>
                    </a:solidFill>
                    <a:uFillTx/>
                  </a:rPr>
                  <a:t> denote the horizontal position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5"/>
                            </a:solidFill>
                            <a:uFillTx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5"/>
                            </a:solidFill>
                            <a:uFillTx/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𝑦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5"/>
                            </a:solidFill>
                            <a:uFillTx/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𝑀𝑊𝑃𝐶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5"/>
                    </a:solidFill>
                    <a:uFillTx/>
                  </a:rPr>
                  <a:t> denote the vertical position </a:t>
                </a:r>
                <a:r>
                  <a:rPr lang="en-US" sz="2000" dirty="0">
                    <a:solidFill>
                      <a:schemeClr val="accent5"/>
                    </a:solidFill>
                    <a:uFillTx/>
                    <a:sym typeface="+mn-ea"/>
                  </a:rPr>
                  <a:t>in the MWPC where the fragment is detected.</a:t>
                </a:r>
                <a:endParaRPr lang="en-US" sz="2000" dirty="0">
                  <a:solidFill>
                    <a:schemeClr val="accent5"/>
                  </a:solidFill>
                  <a:uFillTx/>
                  <a:sym typeface="+mn-ea"/>
                </a:endParaRPr>
              </a:p>
            </p:txBody>
          </p:sp>
        </mc:Choice>
        <mc:Fallback>
          <p:sp>
            <p:nvSpPr>
              <p:cNvPr id="4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0275" y="3091815"/>
                <a:ext cx="7211695" cy="2653665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" y="717550"/>
            <a:ext cx="4331296" cy="40737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8444" y="4791277"/>
            <a:ext cx="4086225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IN" sz="2000" dirty="0">
                <a:solidFill>
                  <a:schemeClr val="tx2">
                    <a:lumMod val="75000"/>
                  </a:schemeClr>
                </a:solidFill>
              </a:rPr>
              <a:t>View from above looking down</a:t>
            </a:r>
            <a:endParaRPr lang="en-IN" sz="20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IN" sz="2000" dirty="0">
                <a:solidFill>
                  <a:schemeClr val="tx2">
                    <a:lumMod val="75000"/>
                  </a:schemeClr>
                </a:solidFill>
              </a:rPr>
              <a:t>into scattering chamber</a:t>
            </a:r>
            <a:endParaRPr lang="en-IN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8567</Words>
  <Application>WPS Presentation</Application>
  <PresentationFormat>Widescreen</PresentationFormat>
  <Paragraphs>293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Arial</vt:lpstr>
      <vt:lpstr>SimSun</vt:lpstr>
      <vt:lpstr>Wingdings</vt:lpstr>
      <vt:lpstr>DejaVu Sans</vt:lpstr>
      <vt:lpstr>Cambria Math</vt:lpstr>
      <vt:lpstr>DejaVu Math TeX Gyre</vt:lpstr>
      <vt:lpstr>Calibri Light</vt:lpstr>
      <vt:lpstr>Calibri</vt:lpstr>
      <vt:lpstr>Microsoft YaHei</vt:lpstr>
      <vt:lpstr>Droid Sans Fallback</vt:lpstr>
      <vt:lpstr>Arial Unicode MS</vt:lpstr>
      <vt:lpstr>SimSun</vt:lpstr>
      <vt:lpstr>MS Mincho</vt:lpstr>
      <vt:lpstr>Courier 10 Pitch</vt:lpstr>
      <vt:lpstr>Gubbi</vt:lpstr>
      <vt:lpstr>Office 主题</vt:lpstr>
      <vt:lpstr>Neutron Detector Array NAND Ambar Chatterjee</vt:lpstr>
      <vt:lpstr>PowerPoint 演示文稿</vt:lpstr>
      <vt:lpstr>PowerPoint 演示文稿</vt:lpstr>
      <vt:lpstr>PowerPoint 演示文稿</vt:lpstr>
      <vt:lpstr>Dividing the MWPC into sections</vt:lpstr>
      <vt:lpstr>Calculating Neutron-Fission Angles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wps</dc:creator>
  <cp:lastModifiedBy>ambar</cp:lastModifiedBy>
  <cp:revision>44</cp:revision>
  <dcterms:created xsi:type="dcterms:W3CDTF">2024-09-04T01:25:31Z</dcterms:created>
  <dcterms:modified xsi:type="dcterms:W3CDTF">2024-09-04T01:25:31Z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/>
  </property>
  <property fmtid="{D5CDD505-2E9C-101B-9397-08002B2CF9AE}" pid="3" name="KSOProductBuildVer">
    <vt:lpwstr>1033-11.1.0.11723</vt:lpwstr>
  </property>
</Properties>
</file>